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5"/>
  </p:notesMasterIdLst>
  <p:sldIdLst>
    <p:sldId id="256" r:id="rId3"/>
    <p:sldId id="258" r:id="rId4"/>
    <p:sldId id="305" r:id="rId5"/>
    <p:sldId id="306" r:id="rId6"/>
    <p:sldId id="310" r:id="rId7"/>
    <p:sldId id="262" r:id="rId8"/>
    <p:sldId id="266" r:id="rId9"/>
    <p:sldId id="265" r:id="rId10"/>
    <p:sldId id="307" r:id="rId11"/>
    <p:sldId id="267" r:id="rId12"/>
    <p:sldId id="308" r:id="rId13"/>
    <p:sldId id="280" r:id="rId14"/>
  </p:sldIdLst>
  <p:sldSz cx="9144000" cy="5143500" type="screen16x9"/>
  <p:notesSz cx="9144000" cy="5143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AD4"/>
    <a:srgbClr val="009900"/>
    <a:srgbClr val="1C416E"/>
    <a:srgbClr val="1A3D68"/>
    <a:srgbClr val="163356"/>
    <a:srgbClr val="18385E"/>
    <a:srgbClr val="4747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3796" autoAdjust="0"/>
  </p:normalViewPr>
  <p:slideViewPr>
    <p:cSldViewPr>
      <p:cViewPr varScale="1">
        <p:scale>
          <a:sx n="91" d="100"/>
          <a:sy n="91" d="100"/>
        </p:scale>
        <p:origin x="276" y="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83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799"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6" name="Holder 6"/>
          <p:cNvSpPr>
            <a:spLocks noGrp="1"/>
          </p:cNvSpPr>
          <p:nvPr>
            <p:ph type="sldNum" sz="quarter" idx="7"/>
          </p:nvPr>
        </p:nvSpPr>
        <p:spPr/>
        <p:txBody>
          <a:bodyPr lIns="0" tIns="0" rIns="0" bIns="0"/>
          <a:lstStyle>
            <a:lvl1pPr>
              <a:defRPr sz="1000" b="0" i="0">
                <a:solidFill>
                  <a:srgbClr val="CCCCCC"/>
                </a:solidFill>
                <a:latin typeface="Arial Unicode MS"/>
                <a:cs typeface="Arial Unicode MS"/>
              </a:defRPr>
            </a:lvl1pPr>
          </a:lstStyle>
          <a:p>
            <a:pPr marL="101600">
              <a:lnSpc>
                <a:spcPct val="100000"/>
              </a:lnSpc>
            </a:pPr>
            <a:fld id="{81D60167-4931-47E6-BA6A-407CBD079E47}" type="slidenum">
              <a:rPr spc="35" dirty="0"/>
              <a:pPr marL="101600">
                <a:lnSpc>
                  <a:spcPct val="100000"/>
                </a:lnSpc>
              </a:pPr>
              <a:t>‹#›</a:t>
            </a:fld>
            <a:endParaRPr spc="3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144029-001D-4E8D-82CA-9AB9D014BEDD}"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0C344-9336-48ED-8712-083671B77D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144029-001D-4E8D-82CA-9AB9D014BEDD}" type="datetimeFigureOut">
              <a:rPr lang="en-US" smtClean="0"/>
              <a:pPr/>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40C344-9336-48ED-8712-083671B77D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144029-001D-4E8D-82CA-9AB9D014BEDD}" type="datetimeFigureOut">
              <a:rPr lang="en-US" smtClean="0"/>
              <a:pPr/>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40C344-9336-48ED-8712-083671B77D2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44029-001D-4E8D-82CA-9AB9D014BEDD}" type="datetimeFigureOut">
              <a:rPr lang="en-US" smtClean="0"/>
              <a:pPr/>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40C344-9336-48ED-8712-083671B77D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44029-001D-4E8D-82CA-9AB9D014BEDD}"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0C344-9336-48ED-8712-083671B77D2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44029-001D-4E8D-82CA-9AB9D014BEDD}"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0C344-9336-48ED-8712-083671B77D2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44029-001D-4E8D-82CA-9AB9D014BEDD}"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0C344-9336-48ED-8712-083671B77D2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44029-001D-4E8D-82CA-9AB9D014BEDD}"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0C344-9336-48ED-8712-083671B77D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000" b="0" i="0">
                <a:solidFill>
                  <a:srgbClr val="CCCCCC"/>
                </a:solidFill>
                <a:latin typeface="Arial Unicode MS"/>
                <a:cs typeface="Arial Unicode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6" name="Holder 6"/>
          <p:cNvSpPr>
            <a:spLocks noGrp="1"/>
          </p:cNvSpPr>
          <p:nvPr>
            <p:ph type="sldNum" sz="quarter" idx="7"/>
          </p:nvPr>
        </p:nvSpPr>
        <p:spPr/>
        <p:txBody>
          <a:bodyPr lIns="0" tIns="0" rIns="0" bIns="0"/>
          <a:lstStyle>
            <a:lvl1pPr>
              <a:defRPr sz="1000" b="0" i="0">
                <a:solidFill>
                  <a:srgbClr val="CCCCCC"/>
                </a:solidFill>
                <a:latin typeface="Arial Unicode MS"/>
                <a:cs typeface="Arial Unicode MS"/>
              </a:defRPr>
            </a:lvl1pPr>
          </a:lstStyle>
          <a:p>
            <a:pPr marL="101600">
              <a:lnSpc>
                <a:spcPct val="100000"/>
              </a:lnSpc>
            </a:pPr>
            <a:fld id="{81D60167-4931-47E6-BA6A-407CBD079E47}" type="slidenum">
              <a:rPr spc="35" dirty="0"/>
              <a:pPr marL="101600">
                <a:lnSpc>
                  <a:spcPct val="100000"/>
                </a:lnSpc>
              </a:pPr>
              <a:t>‹#›</a:t>
            </a:fld>
            <a:endParaRPr spc="3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chemeClr val="bg1"/>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7" name="Holder 7"/>
          <p:cNvSpPr>
            <a:spLocks noGrp="1"/>
          </p:cNvSpPr>
          <p:nvPr>
            <p:ph type="sldNum" sz="quarter" idx="7"/>
          </p:nvPr>
        </p:nvSpPr>
        <p:spPr/>
        <p:txBody>
          <a:bodyPr lIns="0" tIns="0" rIns="0" bIns="0"/>
          <a:lstStyle>
            <a:lvl1pPr>
              <a:defRPr sz="1000" b="0" i="0">
                <a:solidFill>
                  <a:srgbClr val="CCCCCC"/>
                </a:solidFill>
                <a:latin typeface="Arial Unicode MS"/>
                <a:cs typeface="Arial Unicode MS"/>
              </a:defRPr>
            </a:lvl1pPr>
          </a:lstStyle>
          <a:p>
            <a:pPr marL="101600">
              <a:lnSpc>
                <a:spcPct val="100000"/>
              </a:lnSpc>
            </a:pPr>
            <a:fld id="{81D60167-4931-47E6-BA6A-407CBD079E47}" type="slidenum">
              <a:rPr spc="35" dirty="0"/>
              <a:pPr marL="101600">
                <a:lnSpc>
                  <a:spcPct val="100000"/>
                </a:lnSpc>
              </a:pPr>
              <a:t>‹#›</a:t>
            </a:fld>
            <a:endParaRPr spc="3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0"/>
            <a:ext cx="4575175" cy="5143500"/>
          </a:xfrm>
          <a:custGeom>
            <a:avLst/>
            <a:gdLst/>
            <a:ahLst/>
            <a:cxnLst/>
            <a:rect l="l" t="t" r="r" b="b"/>
            <a:pathLst>
              <a:path w="4575175" h="5143500">
                <a:moveTo>
                  <a:pt x="0" y="5143499"/>
                </a:moveTo>
                <a:lnTo>
                  <a:pt x="4574865" y="5143499"/>
                </a:lnTo>
                <a:lnTo>
                  <a:pt x="4574865" y="0"/>
                </a:lnTo>
                <a:lnTo>
                  <a:pt x="0" y="0"/>
                </a:lnTo>
                <a:lnTo>
                  <a:pt x="0" y="5143499"/>
                </a:lnTo>
                <a:close/>
              </a:path>
            </a:pathLst>
          </a:custGeom>
          <a:solidFill>
            <a:srgbClr val="FFFFFF"/>
          </a:solidFill>
        </p:spPr>
        <p:txBody>
          <a:bodyPr wrap="square" lIns="0" tIns="0" rIns="0" bIns="0" rtlCol="0"/>
          <a:lstStyle/>
          <a:p>
            <a:endParaRPr/>
          </a:p>
        </p:txBody>
      </p:sp>
      <p:sp>
        <p:nvSpPr>
          <p:cNvPr id="18" name="bk object 18"/>
          <p:cNvSpPr/>
          <p:nvPr/>
        </p:nvSpPr>
        <p:spPr>
          <a:xfrm>
            <a:off x="4574925" y="0"/>
            <a:ext cx="185404" cy="51434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1">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5" name="Holder 5"/>
          <p:cNvSpPr>
            <a:spLocks noGrp="1"/>
          </p:cNvSpPr>
          <p:nvPr>
            <p:ph type="sldNum" sz="quarter" idx="7"/>
          </p:nvPr>
        </p:nvSpPr>
        <p:spPr/>
        <p:txBody>
          <a:bodyPr lIns="0" tIns="0" rIns="0" bIns="0"/>
          <a:lstStyle>
            <a:lvl1pPr>
              <a:defRPr sz="1000" b="0" i="0">
                <a:solidFill>
                  <a:srgbClr val="CCCCCC"/>
                </a:solidFill>
                <a:latin typeface="Arial Unicode MS"/>
                <a:cs typeface="Arial Unicode MS"/>
              </a:defRPr>
            </a:lvl1pPr>
          </a:lstStyle>
          <a:p>
            <a:pPr marL="101600">
              <a:lnSpc>
                <a:spcPct val="100000"/>
              </a:lnSpc>
            </a:pPr>
            <a:fld id="{81D60167-4931-47E6-BA6A-407CBD079E47}" type="slidenum">
              <a:rPr spc="35" dirty="0"/>
              <a:pPr marL="101600">
                <a:lnSpc>
                  <a:spcPct val="100000"/>
                </a:lnSpc>
              </a:pPr>
              <a:t>‹#›</a:t>
            </a:fld>
            <a:endParaRPr spc="35" dirty="0"/>
          </a:p>
        </p:txBody>
      </p:sp>
      <p:pic>
        <p:nvPicPr>
          <p:cNvPr id="2050" name="Picture 2"/>
          <p:cNvPicPr>
            <a:picLocks noChangeAspect="1" noChangeArrowheads="1"/>
          </p:cNvPicPr>
          <p:nvPr userDrawn="1"/>
        </p:nvPicPr>
        <p:blipFill>
          <a:blip r:embed="rId3"/>
          <a:srcRect/>
          <a:stretch>
            <a:fillRect/>
          </a:stretch>
        </p:blipFill>
        <p:spPr bwMode="auto">
          <a:xfrm>
            <a:off x="4572000" y="0"/>
            <a:ext cx="4572000" cy="5162204"/>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4" name="Holder 4"/>
          <p:cNvSpPr>
            <a:spLocks noGrp="1"/>
          </p:cNvSpPr>
          <p:nvPr>
            <p:ph type="sldNum" sz="quarter" idx="7"/>
          </p:nvPr>
        </p:nvSpPr>
        <p:spPr/>
        <p:txBody>
          <a:bodyPr lIns="0" tIns="0" rIns="0" bIns="0"/>
          <a:lstStyle>
            <a:lvl1pPr>
              <a:defRPr sz="1000" b="0" i="0">
                <a:solidFill>
                  <a:srgbClr val="CCCCCC"/>
                </a:solidFill>
                <a:latin typeface="Arial Unicode MS"/>
                <a:cs typeface="Arial Unicode MS"/>
              </a:defRPr>
            </a:lvl1pPr>
          </a:lstStyle>
          <a:p>
            <a:pPr marL="101600">
              <a:lnSpc>
                <a:spcPct val="100000"/>
              </a:lnSpc>
            </a:pPr>
            <a:fld id="{81D60167-4931-47E6-BA6A-407CBD079E47}" type="slidenum">
              <a:rPr spc="35" dirty="0"/>
              <a:pPr marL="101600">
                <a:lnSpc>
                  <a:spcPct val="100000"/>
                </a:lnSpc>
              </a:pPr>
              <a:t>‹#›</a:t>
            </a:fld>
            <a:endParaRPr spc="3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D8BD707-D9CF-40AE-B4C6-C98DA3205C09}" type="datetimeFigureOut">
              <a:rPr lang="en-US" smtClean="0"/>
              <a:pPr/>
              <a:t>1/30/2021</a:t>
            </a:fld>
            <a:endParaRPr lang="en-US"/>
          </a:p>
        </p:txBody>
      </p:sp>
      <p:sp>
        <p:nvSpPr>
          <p:cNvPr id="5" name="Slide Number Placeholder 4"/>
          <p:cNvSpPr>
            <a:spLocks noGrp="1"/>
          </p:cNvSpPr>
          <p:nvPr>
            <p:ph type="sldNum" sz="quarter" idx="12"/>
          </p:nvPr>
        </p:nvSpPr>
        <p:spPr/>
        <p:txBody>
          <a:bodyPr/>
          <a:lstStyle/>
          <a:p>
            <a:pPr marL="101600">
              <a:lnSpc>
                <a:spcPct val="100000"/>
              </a:lnSpc>
            </a:pPr>
            <a:fld id="{81D60167-4931-47E6-BA6A-407CBD079E47}" type="slidenum">
              <a:rPr lang="en-US" spc="35" smtClean="0"/>
              <a:pPr marL="101600">
                <a:lnSpc>
                  <a:spcPct val="100000"/>
                </a:lnSpc>
              </a:pPr>
              <a:t>‹#›</a:t>
            </a:fld>
            <a:endParaRPr lang="en-US" spc="35"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144029-001D-4E8D-82CA-9AB9D014BEDD}"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0C344-9336-48ED-8712-083671B77D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44029-001D-4E8D-82CA-9AB9D014BEDD}"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0C344-9336-48ED-8712-083671B77D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44029-001D-4E8D-82CA-9AB9D014BEDD}"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0C344-9336-48ED-8712-083671B77D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585720" cy="5143500"/>
          </a:xfrm>
          <a:custGeom>
            <a:avLst/>
            <a:gdLst/>
            <a:ahLst/>
            <a:cxnLst/>
            <a:rect l="l" t="t" r="r" b="b"/>
            <a:pathLst>
              <a:path w="2585720" h="5143500">
                <a:moveTo>
                  <a:pt x="0" y="5143499"/>
                </a:moveTo>
                <a:lnTo>
                  <a:pt x="2585465" y="5143499"/>
                </a:lnTo>
                <a:lnTo>
                  <a:pt x="2585465" y="0"/>
                </a:lnTo>
                <a:lnTo>
                  <a:pt x="0" y="0"/>
                </a:lnTo>
                <a:lnTo>
                  <a:pt x="0" y="5143499"/>
                </a:lnTo>
                <a:close/>
              </a:path>
            </a:pathLst>
          </a:custGeom>
          <a:solidFill>
            <a:srgbClr val="F66F30"/>
          </a:solidFill>
        </p:spPr>
        <p:txBody>
          <a:bodyPr wrap="square" lIns="0" tIns="0" rIns="0" bIns="0" rtlCol="0"/>
          <a:lstStyle/>
          <a:p>
            <a:endParaRPr/>
          </a:p>
        </p:txBody>
      </p:sp>
      <p:sp>
        <p:nvSpPr>
          <p:cNvPr id="17" name="bk object 17"/>
          <p:cNvSpPr/>
          <p:nvPr/>
        </p:nvSpPr>
        <p:spPr>
          <a:xfrm>
            <a:off x="2472439" y="0"/>
            <a:ext cx="113097" cy="5143499"/>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2585466" y="0"/>
            <a:ext cx="6558915" cy="5143500"/>
          </a:xfrm>
          <a:custGeom>
            <a:avLst/>
            <a:gdLst/>
            <a:ahLst/>
            <a:cxnLst/>
            <a:rect l="l" t="t" r="r" b="b"/>
            <a:pathLst>
              <a:path w="6558915" h="5143500">
                <a:moveTo>
                  <a:pt x="0" y="5143499"/>
                </a:moveTo>
                <a:lnTo>
                  <a:pt x="6558534" y="5143499"/>
                </a:lnTo>
                <a:lnTo>
                  <a:pt x="6558534" y="0"/>
                </a:lnTo>
                <a:lnTo>
                  <a:pt x="0" y="0"/>
                </a:lnTo>
                <a:lnTo>
                  <a:pt x="0" y="5143499"/>
                </a:lnTo>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13126" y="699907"/>
            <a:ext cx="8517747" cy="814069"/>
          </a:xfrm>
          <a:prstGeom prst="rect">
            <a:avLst/>
          </a:prstGeom>
        </p:spPr>
        <p:txBody>
          <a:bodyPr wrap="square" lIns="0" tIns="0" rIns="0" bIns="0">
            <a:spAutoFit/>
          </a:bodyPr>
          <a:lstStyle>
            <a:lvl1pPr>
              <a:defRPr sz="3200" b="0" i="1">
                <a:solidFill>
                  <a:schemeClr val="bg1"/>
                </a:solidFill>
                <a:latin typeface="Arial"/>
                <a:cs typeface="Arial"/>
              </a:defRPr>
            </a:lvl1pPr>
          </a:lstStyle>
          <a:p>
            <a:endParaRPr/>
          </a:p>
        </p:txBody>
      </p:sp>
      <p:sp>
        <p:nvSpPr>
          <p:cNvPr id="3" name="Holder 3"/>
          <p:cNvSpPr>
            <a:spLocks noGrp="1"/>
          </p:cNvSpPr>
          <p:nvPr>
            <p:ph type="body" idx="1"/>
          </p:nvPr>
        </p:nvSpPr>
        <p:spPr>
          <a:xfrm>
            <a:off x="128270" y="1676400"/>
            <a:ext cx="8887460" cy="3409950"/>
          </a:xfrm>
          <a:prstGeom prst="rect">
            <a:avLst/>
          </a:prstGeom>
        </p:spPr>
        <p:txBody>
          <a:bodyPr wrap="square" lIns="0" tIns="0" rIns="0" bIns="0">
            <a:spAutoFit/>
          </a:bodyPr>
          <a:lstStyle>
            <a:lvl1pPr>
              <a:defRPr sz="1000" b="0" i="0">
                <a:solidFill>
                  <a:srgbClr val="CCCCCC"/>
                </a:solidFill>
                <a:latin typeface="Arial Unicode MS"/>
                <a:cs typeface="Arial Unicode MS"/>
              </a:defRPr>
            </a:lvl1pPr>
          </a:lstStyle>
          <a:p>
            <a:endParaRPr/>
          </a:p>
        </p:txBody>
      </p:sp>
      <p:sp>
        <p:nvSpPr>
          <p:cNvPr id="4" name="Holder 4"/>
          <p:cNvSpPr>
            <a:spLocks noGrp="1"/>
          </p:cNvSpPr>
          <p:nvPr>
            <p:ph type="ftr" sz="quarter" idx="5"/>
          </p:nvPr>
        </p:nvSpPr>
        <p:spPr>
          <a:xfrm>
            <a:off x="3108960" y="4783455"/>
            <a:ext cx="2926079"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6" name="Holder 6"/>
          <p:cNvSpPr>
            <a:spLocks noGrp="1"/>
          </p:cNvSpPr>
          <p:nvPr>
            <p:ph type="sldNum" sz="quarter" idx="7"/>
          </p:nvPr>
        </p:nvSpPr>
        <p:spPr>
          <a:xfrm>
            <a:off x="8837555" y="4878011"/>
            <a:ext cx="203200" cy="152400"/>
          </a:xfrm>
          <a:prstGeom prst="rect">
            <a:avLst/>
          </a:prstGeom>
        </p:spPr>
        <p:txBody>
          <a:bodyPr wrap="square" lIns="0" tIns="0" rIns="0" bIns="0">
            <a:spAutoFit/>
          </a:bodyPr>
          <a:lstStyle>
            <a:lvl1pPr>
              <a:defRPr sz="1000" b="0" i="0">
                <a:solidFill>
                  <a:srgbClr val="CCCCCC"/>
                </a:solidFill>
                <a:latin typeface="Arial Unicode MS"/>
                <a:cs typeface="Arial Unicode MS"/>
              </a:defRPr>
            </a:lvl1pPr>
          </a:lstStyle>
          <a:p>
            <a:pPr marL="101600">
              <a:lnSpc>
                <a:spcPct val="100000"/>
              </a:lnSpc>
            </a:pPr>
            <a:fld id="{81D60167-4931-47E6-BA6A-407CBD079E47}" type="slidenum">
              <a:rPr spc="35" dirty="0"/>
              <a:pPr marL="101600">
                <a:lnSpc>
                  <a:spcPct val="100000"/>
                </a:lnSpc>
              </a:pPr>
              <a:t>‹#›</a:t>
            </a:fld>
            <a:endParaRPr spc="3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4144029-001D-4E8D-82CA-9AB9D014BEDD}" type="datetimeFigureOut">
              <a:rPr lang="en-US" smtClean="0"/>
              <a:pPr/>
              <a:t>1/30/2021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B40C344-9336-48ED-8712-083671B77D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mailto:buraqprofil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glassworldinnovati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hidden="1"/>
          <p:cNvSpPr txBox="1"/>
          <p:nvPr/>
        </p:nvSpPr>
        <p:spPr>
          <a:xfrm>
            <a:off x="4999104" y="191942"/>
            <a:ext cx="3936365" cy="406400"/>
          </a:xfrm>
          <a:prstGeom prst="rect">
            <a:avLst/>
          </a:prstGeom>
        </p:spPr>
        <p:txBody>
          <a:bodyPr vert="horz" wrap="square" lIns="0" tIns="0" rIns="0" bIns="0" rtlCol="0">
            <a:spAutoFit/>
          </a:bodyPr>
          <a:lstStyle/>
          <a:p>
            <a:pPr marL="12700">
              <a:lnSpc>
                <a:spcPct val="100000"/>
              </a:lnSpc>
            </a:pPr>
            <a:r>
              <a:rPr sz="3000" b="1" spc="-365" dirty="0">
                <a:solidFill>
                  <a:srgbClr val="FFFFFF"/>
                </a:solidFill>
                <a:latin typeface="Arial Black"/>
                <a:cs typeface="Arial Black"/>
              </a:rPr>
              <a:t>F</a:t>
            </a:r>
            <a:r>
              <a:rPr sz="3000" b="1" spc="-175" dirty="0">
                <a:solidFill>
                  <a:srgbClr val="FFFFFF"/>
                </a:solidFill>
                <a:latin typeface="Arial Black"/>
                <a:cs typeface="Arial Black"/>
              </a:rPr>
              <a:t>i</a:t>
            </a:r>
            <a:r>
              <a:rPr sz="3000" b="1" spc="-270" dirty="0">
                <a:solidFill>
                  <a:srgbClr val="FFFFFF"/>
                </a:solidFill>
                <a:latin typeface="Arial Black"/>
                <a:cs typeface="Arial Black"/>
              </a:rPr>
              <a:t>ber</a:t>
            </a:r>
            <a:r>
              <a:rPr sz="3000" b="1" spc="45" dirty="0">
                <a:solidFill>
                  <a:srgbClr val="FFFFFF"/>
                </a:solidFill>
                <a:latin typeface="Times New Roman"/>
                <a:cs typeface="Times New Roman"/>
              </a:rPr>
              <a:t> </a:t>
            </a:r>
            <a:r>
              <a:rPr sz="3000" b="1" spc="-315" dirty="0">
                <a:solidFill>
                  <a:srgbClr val="FFFFFF"/>
                </a:solidFill>
                <a:latin typeface="Arial Black"/>
                <a:cs typeface="Arial Black"/>
              </a:rPr>
              <a:t>To</a:t>
            </a:r>
            <a:r>
              <a:rPr sz="3000" b="1" spc="60" dirty="0">
                <a:solidFill>
                  <a:srgbClr val="FFFFFF"/>
                </a:solidFill>
                <a:latin typeface="Times New Roman"/>
                <a:cs typeface="Times New Roman"/>
              </a:rPr>
              <a:t> </a:t>
            </a:r>
            <a:r>
              <a:rPr sz="3000" b="1" spc="-330" dirty="0">
                <a:solidFill>
                  <a:srgbClr val="FFFFFF"/>
                </a:solidFill>
                <a:latin typeface="Arial Black"/>
                <a:cs typeface="Arial Black"/>
              </a:rPr>
              <a:t>The</a:t>
            </a:r>
            <a:r>
              <a:rPr sz="3000" b="1" spc="60" dirty="0">
                <a:solidFill>
                  <a:srgbClr val="FFFFFF"/>
                </a:solidFill>
                <a:latin typeface="Times New Roman"/>
                <a:cs typeface="Times New Roman"/>
              </a:rPr>
              <a:t> </a:t>
            </a:r>
            <a:r>
              <a:rPr sz="3000" b="1" spc="-325" dirty="0">
                <a:solidFill>
                  <a:srgbClr val="FFFFFF"/>
                </a:solidFill>
                <a:latin typeface="Arial Black"/>
                <a:cs typeface="Arial Black"/>
              </a:rPr>
              <a:t>Permises</a:t>
            </a:r>
            <a:endParaRPr sz="3000">
              <a:latin typeface="Arial Black"/>
              <a:cs typeface="Arial Black"/>
            </a:endParaRPr>
          </a:p>
        </p:txBody>
      </p:sp>
      <p:pic>
        <p:nvPicPr>
          <p:cNvPr id="3" name="Picture 2"/>
          <p:cNvPicPr>
            <a:picLocks noChangeAspect="1" noChangeArrowheads="1"/>
          </p:cNvPicPr>
          <p:nvPr/>
        </p:nvPicPr>
        <p:blipFill>
          <a:blip r:embed="rId3"/>
          <a:srcRect/>
          <a:stretch>
            <a:fillRect/>
          </a:stretch>
        </p:blipFill>
        <p:spPr bwMode="auto">
          <a:xfrm>
            <a:off x="228600" y="133350"/>
            <a:ext cx="4149252" cy="3733800"/>
          </a:xfrm>
          <a:prstGeom prst="rect">
            <a:avLst/>
          </a:prstGeom>
          <a:noFill/>
          <a:ln w="9525">
            <a:noFill/>
            <a:miter lim="800000"/>
            <a:headEnd/>
            <a:tailEnd/>
          </a:ln>
          <a:effectLst/>
        </p:spPr>
      </p:pic>
      <p:sp>
        <p:nvSpPr>
          <p:cNvPr id="4" name="object 2"/>
          <p:cNvSpPr txBox="1"/>
          <p:nvPr/>
        </p:nvSpPr>
        <p:spPr>
          <a:xfrm>
            <a:off x="228600" y="3943350"/>
            <a:ext cx="4191000" cy="430887"/>
          </a:xfrm>
          <a:prstGeom prst="rect">
            <a:avLst/>
          </a:prstGeom>
          <a:ln>
            <a:noFill/>
          </a:ln>
        </p:spPr>
        <p:txBody>
          <a:bodyPr vert="horz" wrap="square" lIns="0" tIns="0" rIns="0" bIns="0" rtlCol="0">
            <a:spAutoFit/>
          </a:bodyPr>
          <a:lstStyle/>
          <a:p>
            <a:pPr marL="12700">
              <a:lnSpc>
                <a:spcPct val="100000"/>
              </a:lnSpc>
            </a:pPr>
            <a:r>
              <a:rPr lang="en-US" sz="2800" spc="-150" dirty="0" smtClean="0">
                <a:ln>
                  <a:solidFill>
                    <a:schemeClr val="tx1">
                      <a:lumMod val="75000"/>
                      <a:lumOff val="25000"/>
                    </a:schemeClr>
                  </a:solidFill>
                </a:ln>
                <a:solidFill>
                  <a:srgbClr val="126AD4"/>
                </a:solidFill>
                <a:latin typeface="Eras Bold ITC" pitchFamily="34" charset="0"/>
                <a:cs typeface="Arial Black"/>
              </a:rPr>
              <a:t>Where Designs  </a:t>
            </a:r>
            <a:r>
              <a:rPr lang="en-US" sz="2800" spc="300" dirty="0" smtClean="0">
                <a:ln>
                  <a:solidFill>
                    <a:schemeClr val="tx1">
                      <a:lumMod val="75000"/>
                      <a:lumOff val="25000"/>
                    </a:schemeClr>
                  </a:solidFill>
                </a:ln>
                <a:solidFill>
                  <a:schemeClr val="bg1">
                    <a:lumMod val="65000"/>
                  </a:schemeClr>
                </a:solidFill>
                <a:latin typeface="Harrington" pitchFamily="82" charset="0"/>
                <a:ea typeface="Dotum" pitchFamily="34" charset="-127"/>
                <a:cs typeface="Arial Black"/>
              </a:rPr>
              <a:t>meets</a:t>
            </a:r>
            <a:endParaRPr sz="2800" spc="300">
              <a:ln>
                <a:solidFill>
                  <a:schemeClr val="tx1">
                    <a:lumMod val="75000"/>
                    <a:lumOff val="25000"/>
                  </a:schemeClr>
                </a:solidFill>
              </a:ln>
              <a:solidFill>
                <a:schemeClr val="bg1">
                  <a:lumMod val="65000"/>
                </a:schemeClr>
              </a:solidFill>
              <a:latin typeface="Harrington" pitchFamily="82" charset="0"/>
              <a:cs typeface="Arial Black"/>
            </a:endParaRPr>
          </a:p>
        </p:txBody>
      </p:sp>
      <p:sp>
        <p:nvSpPr>
          <p:cNvPr id="5" name="object 2"/>
          <p:cNvSpPr txBox="1"/>
          <p:nvPr/>
        </p:nvSpPr>
        <p:spPr>
          <a:xfrm>
            <a:off x="2514600" y="4476750"/>
            <a:ext cx="2057400" cy="446276"/>
          </a:xfrm>
          <a:prstGeom prst="rect">
            <a:avLst/>
          </a:prstGeom>
        </p:spPr>
        <p:txBody>
          <a:bodyPr vert="horz" wrap="square" lIns="0" tIns="0" rIns="0" bIns="0" rtlCol="0">
            <a:spAutoFit/>
          </a:bodyPr>
          <a:lstStyle/>
          <a:p>
            <a:pPr marL="12700">
              <a:lnSpc>
                <a:spcPct val="100000"/>
              </a:lnSpc>
            </a:pPr>
            <a:r>
              <a:rPr lang="en-US" sz="2800" spc="-150" dirty="0" smtClean="0">
                <a:ln>
                  <a:solidFill>
                    <a:schemeClr val="tx1">
                      <a:lumMod val="75000"/>
                      <a:lumOff val="25000"/>
                    </a:schemeClr>
                  </a:solidFill>
                </a:ln>
                <a:solidFill>
                  <a:srgbClr val="126AD4"/>
                </a:solidFill>
                <a:latin typeface="Eras Bold ITC" pitchFamily="34" charset="0"/>
                <a:cs typeface="Arial Black"/>
              </a:rPr>
              <a:t>Innovation</a:t>
            </a:r>
            <a:endParaRPr lang="en-US" sz="2800" spc="-150" dirty="0">
              <a:ln>
                <a:solidFill>
                  <a:schemeClr val="tx1">
                    <a:lumMod val="75000"/>
                    <a:lumOff val="25000"/>
                  </a:schemeClr>
                </a:solidFill>
              </a:ln>
              <a:solidFill>
                <a:srgbClr val="126AD4"/>
              </a:solidFill>
              <a:latin typeface="Eras Bold ITC" pitchFamily="34" charset="0"/>
              <a:cs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127" y="699907"/>
            <a:ext cx="1896674" cy="359970"/>
          </a:xfrm>
          <a:prstGeom prst="rect">
            <a:avLst/>
          </a:prstGeom>
        </p:spPr>
        <p:txBody>
          <a:bodyPr vert="horz" wrap="square" lIns="0" tIns="0" rIns="0" bIns="0" rtlCol="0">
            <a:spAutoFit/>
          </a:bodyPr>
          <a:lstStyle/>
          <a:p>
            <a:pPr marL="12700">
              <a:lnSpc>
                <a:spcPts val="2870"/>
              </a:lnSpc>
            </a:pPr>
            <a:r>
              <a:rPr lang="en-US" sz="2400" b="1" i="0" dirty="0" smtClean="0">
                <a:latin typeface="Arial Black"/>
                <a:cs typeface="Arial Black"/>
              </a:rPr>
              <a:t>PROJECTS</a:t>
            </a:r>
            <a:endParaRPr sz="2400">
              <a:latin typeface="Arial Black"/>
              <a:cs typeface="Arial Black"/>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35" dirty="0"/>
              <a:pPr marL="25400">
                <a:lnSpc>
                  <a:spcPct val="100000"/>
                </a:lnSpc>
              </a:pPr>
              <a:t>10</a:t>
            </a:fld>
            <a:endParaRPr spc="35" dirty="0"/>
          </a:p>
        </p:txBody>
      </p:sp>
      <p:pic>
        <p:nvPicPr>
          <p:cNvPr id="28674" name="Picture 2" descr="https://www.slideteam.net/media/catalog/product/cache/960x720/s/t/strategic_management_powerpoint_presentation_slides_Slide01.jpg"/>
          <p:cNvPicPr>
            <a:picLocks noChangeAspect="1" noChangeArrowheads="1"/>
          </p:cNvPicPr>
          <p:nvPr/>
        </p:nvPicPr>
        <p:blipFill>
          <a:blip r:embed="rId3"/>
          <a:srcRect/>
          <a:stretch>
            <a:fillRect/>
          </a:stretch>
        </p:blipFill>
        <p:spPr bwMode="auto">
          <a:xfrm>
            <a:off x="2590800" y="0"/>
            <a:ext cx="6578599" cy="5143501"/>
          </a:xfrm>
          <a:prstGeom prst="rect">
            <a:avLst/>
          </a:prstGeom>
          <a:noFill/>
        </p:spPr>
      </p:pic>
      <p:sp>
        <p:nvSpPr>
          <p:cNvPr id="6" name="Rectangle 5"/>
          <p:cNvSpPr/>
          <p:nvPr/>
        </p:nvSpPr>
        <p:spPr>
          <a:xfrm>
            <a:off x="6477000" y="3714750"/>
            <a:ext cx="2514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noChangeArrowheads="1"/>
          </p:cNvPicPr>
          <p:nvPr/>
        </p:nvPicPr>
        <p:blipFill>
          <a:blip r:embed="rId4"/>
          <a:srcRect b="12247"/>
          <a:stretch>
            <a:fillRect/>
          </a:stretch>
        </p:blipFill>
        <p:spPr bwMode="auto">
          <a:xfrm>
            <a:off x="6477000" y="3638550"/>
            <a:ext cx="2667000" cy="1504950"/>
          </a:xfrm>
          <a:prstGeom prst="rect">
            <a:avLst/>
          </a:prstGeom>
          <a:noFill/>
          <a:ln w="9525">
            <a:noFill/>
            <a:miter lim="800000"/>
            <a:headEnd/>
            <a:tailEnd/>
          </a:ln>
          <a:effectLst/>
        </p:spPr>
      </p:pic>
      <p:pic>
        <p:nvPicPr>
          <p:cNvPr id="27649" name="Picture 1"/>
          <p:cNvPicPr>
            <a:picLocks noChangeAspect="1" noChangeArrowheads="1"/>
          </p:cNvPicPr>
          <p:nvPr/>
        </p:nvPicPr>
        <p:blipFill>
          <a:blip r:embed="rId5" cstate="print"/>
          <a:srcRect l="3179" t="8539"/>
          <a:stretch>
            <a:fillRect/>
          </a:stretch>
        </p:blipFill>
        <p:spPr bwMode="auto">
          <a:xfrm>
            <a:off x="7696200" y="0"/>
            <a:ext cx="1447800" cy="1657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l="313" t="30500" r="68750" b="27500"/>
          <a:stretch>
            <a:fillRect/>
          </a:stretch>
        </p:blipFill>
        <p:spPr bwMode="auto">
          <a:xfrm>
            <a:off x="2590800" y="0"/>
            <a:ext cx="2514600" cy="2133600"/>
          </a:xfrm>
          <a:prstGeom prst="rect">
            <a:avLst/>
          </a:prstGeom>
          <a:noFill/>
          <a:ln w="9525">
            <a:noFill/>
            <a:miter lim="800000"/>
            <a:headEnd/>
            <a:tailEnd/>
          </a:ln>
          <a:effectLst/>
        </p:spPr>
      </p:pic>
      <p:sp>
        <p:nvSpPr>
          <p:cNvPr id="5" name="TextBox 4"/>
          <p:cNvSpPr txBox="1"/>
          <p:nvPr/>
        </p:nvSpPr>
        <p:spPr>
          <a:xfrm>
            <a:off x="2590800" y="2114550"/>
            <a:ext cx="2209800" cy="369332"/>
          </a:xfrm>
          <a:prstGeom prst="rect">
            <a:avLst/>
          </a:prstGeom>
          <a:noFill/>
        </p:spPr>
        <p:txBody>
          <a:bodyPr wrap="square" rtlCol="0">
            <a:spAutoFit/>
          </a:bodyPr>
          <a:lstStyle/>
          <a:p>
            <a:r>
              <a:rPr lang="en-US" dirty="0" smtClean="0"/>
              <a:t>PC Multan (2019-20)</a:t>
            </a:r>
            <a:endParaRPr lang="en-US" dirty="0"/>
          </a:p>
        </p:txBody>
      </p:sp>
      <p:pic>
        <p:nvPicPr>
          <p:cNvPr id="65539" name="Picture 3"/>
          <p:cNvPicPr>
            <a:picLocks noChangeAspect="1" noChangeArrowheads="1"/>
          </p:cNvPicPr>
          <p:nvPr/>
        </p:nvPicPr>
        <p:blipFill>
          <a:blip r:embed="rId3" cstate="print"/>
          <a:srcRect/>
          <a:stretch>
            <a:fillRect/>
          </a:stretch>
        </p:blipFill>
        <p:spPr bwMode="auto">
          <a:xfrm>
            <a:off x="5943600" y="0"/>
            <a:ext cx="2819400" cy="2114550"/>
          </a:xfrm>
          <a:prstGeom prst="rect">
            <a:avLst/>
          </a:prstGeom>
          <a:noFill/>
          <a:ln w="9525">
            <a:noFill/>
            <a:miter lim="800000"/>
            <a:headEnd/>
            <a:tailEnd/>
          </a:ln>
          <a:effectLst/>
        </p:spPr>
      </p:pic>
      <p:sp>
        <p:nvSpPr>
          <p:cNvPr id="7" name="TextBox 6"/>
          <p:cNvSpPr txBox="1"/>
          <p:nvPr/>
        </p:nvSpPr>
        <p:spPr>
          <a:xfrm>
            <a:off x="5943600" y="2114550"/>
            <a:ext cx="2743200" cy="369332"/>
          </a:xfrm>
          <a:prstGeom prst="rect">
            <a:avLst/>
          </a:prstGeom>
          <a:noFill/>
        </p:spPr>
        <p:txBody>
          <a:bodyPr wrap="square" rtlCol="0">
            <a:spAutoFit/>
          </a:bodyPr>
          <a:lstStyle/>
          <a:p>
            <a:r>
              <a:rPr lang="en-US" dirty="0" smtClean="0"/>
              <a:t>PAK Secretariat(2019-20)</a:t>
            </a:r>
            <a:endParaRPr lang="en-US" dirty="0"/>
          </a:p>
        </p:txBody>
      </p:sp>
      <p:pic>
        <p:nvPicPr>
          <p:cNvPr id="8" name="Picture 2"/>
          <p:cNvPicPr>
            <a:picLocks noChangeAspect="1" noChangeArrowheads="1"/>
          </p:cNvPicPr>
          <p:nvPr/>
        </p:nvPicPr>
        <p:blipFill>
          <a:blip r:embed="rId4"/>
          <a:srcRect l="34063" t="20000" r="7812" b="15500"/>
          <a:stretch>
            <a:fillRect/>
          </a:stretch>
        </p:blipFill>
        <p:spPr bwMode="auto">
          <a:xfrm>
            <a:off x="2590800" y="2495550"/>
            <a:ext cx="2746744" cy="1905000"/>
          </a:xfrm>
          <a:prstGeom prst="rect">
            <a:avLst/>
          </a:prstGeom>
          <a:noFill/>
          <a:ln w="9525">
            <a:noFill/>
            <a:miter lim="800000"/>
            <a:headEnd/>
            <a:tailEnd/>
          </a:ln>
          <a:effectLst/>
        </p:spPr>
      </p:pic>
      <p:sp>
        <p:nvSpPr>
          <p:cNvPr id="9" name="TextBox 8"/>
          <p:cNvSpPr txBox="1"/>
          <p:nvPr/>
        </p:nvSpPr>
        <p:spPr>
          <a:xfrm>
            <a:off x="2590800" y="4400550"/>
            <a:ext cx="2590800" cy="369332"/>
          </a:xfrm>
          <a:prstGeom prst="rect">
            <a:avLst/>
          </a:prstGeom>
          <a:noFill/>
        </p:spPr>
        <p:txBody>
          <a:bodyPr wrap="square" rtlCol="0">
            <a:spAutoFit/>
          </a:bodyPr>
          <a:lstStyle/>
          <a:p>
            <a:r>
              <a:rPr lang="en-US" dirty="0" smtClean="0"/>
              <a:t>Dolmen Mall(2019-20)</a:t>
            </a:r>
            <a:endParaRPr lang="en-US" dirty="0"/>
          </a:p>
        </p:txBody>
      </p:sp>
      <p:pic>
        <p:nvPicPr>
          <p:cNvPr id="10" name="Picture 3"/>
          <p:cNvPicPr>
            <a:picLocks noChangeAspect="1" noChangeArrowheads="1"/>
          </p:cNvPicPr>
          <p:nvPr/>
        </p:nvPicPr>
        <p:blipFill>
          <a:blip r:embed="rId5"/>
          <a:srcRect l="32187" t="29000" r="2188" b="20000"/>
          <a:stretch>
            <a:fillRect/>
          </a:stretch>
        </p:blipFill>
        <p:spPr bwMode="auto">
          <a:xfrm>
            <a:off x="5916706" y="2571750"/>
            <a:ext cx="3012141" cy="1828800"/>
          </a:xfrm>
          <a:prstGeom prst="rect">
            <a:avLst/>
          </a:prstGeom>
          <a:noFill/>
          <a:ln w="9525">
            <a:noFill/>
            <a:miter lim="800000"/>
            <a:headEnd/>
            <a:tailEnd/>
          </a:ln>
          <a:effectLst/>
        </p:spPr>
      </p:pic>
      <p:sp>
        <p:nvSpPr>
          <p:cNvPr id="11" name="TextBox 10"/>
          <p:cNvSpPr txBox="1"/>
          <p:nvPr/>
        </p:nvSpPr>
        <p:spPr>
          <a:xfrm>
            <a:off x="5867400" y="4400550"/>
            <a:ext cx="2590800" cy="369332"/>
          </a:xfrm>
          <a:prstGeom prst="rect">
            <a:avLst/>
          </a:prstGeom>
          <a:noFill/>
        </p:spPr>
        <p:txBody>
          <a:bodyPr wrap="square" rtlCol="0">
            <a:spAutoFit/>
          </a:bodyPr>
          <a:lstStyle/>
          <a:p>
            <a:r>
              <a:rPr lang="en-US" dirty="0" smtClean="0"/>
              <a:t>NUST University(2019-20)</a:t>
            </a:r>
            <a:endParaRPr lang="en-US" dirty="0"/>
          </a:p>
        </p:txBody>
      </p:sp>
      <p:sp>
        <p:nvSpPr>
          <p:cNvPr id="12" name="object 2"/>
          <p:cNvSpPr txBox="1">
            <a:spLocks noGrp="1"/>
          </p:cNvSpPr>
          <p:nvPr>
            <p:ph type="title"/>
          </p:nvPr>
        </p:nvSpPr>
        <p:spPr>
          <a:xfrm>
            <a:off x="313127" y="699907"/>
            <a:ext cx="1896674" cy="359970"/>
          </a:xfrm>
          <a:prstGeom prst="rect">
            <a:avLst/>
          </a:prstGeom>
        </p:spPr>
        <p:txBody>
          <a:bodyPr vert="horz" wrap="square" lIns="0" tIns="0" rIns="0" bIns="0" rtlCol="0">
            <a:spAutoFit/>
          </a:bodyPr>
          <a:lstStyle/>
          <a:p>
            <a:pPr marL="12700">
              <a:lnSpc>
                <a:spcPts val="2870"/>
              </a:lnSpc>
            </a:pPr>
            <a:r>
              <a:rPr lang="en-US" sz="2400" b="1" i="0" dirty="0" smtClean="0">
                <a:latin typeface="Arial Black"/>
                <a:cs typeface="Arial Black"/>
              </a:rPr>
              <a:t>PROJECTS</a:t>
            </a:r>
            <a:endParaRPr sz="2400">
              <a:latin typeface="Arial Black"/>
              <a:cs typeface="Arial Black"/>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499"/>
                </a:moveTo>
                <a:lnTo>
                  <a:pt x="9143999" y="5143499"/>
                </a:lnTo>
                <a:lnTo>
                  <a:pt x="9143999" y="0"/>
                </a:lnTo>
                <a:lnTo>
                  <a:pt x="0" y="0"/>
                </a:lnTo>
                <a:lnTo>
                  <a:pt x="0" y="5143499"/>
                </a:lnTo>
                <a:close/>
              </a:path>
            </a:pathLst>
          </a:custGeom>
          <a:solidFill>
            <a:srgbClr val="F66F30"/>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35" dirty="0"/>
              <a:pPr marL="25400">
                <a:lnSpc>
                  <a:spcPct val="100000"/>
                </a:lnSpc>
              </a:pPr>
              <a:t>12</a:t>
            </a:fld>
            <a:endParaRPr spc="35" dirty="0"/>
          </a:p>
        </p:txBody>
      </p:sp>
      <p:sp>
        <p:nvSpPr>
          <p:cNvPr id="4" name="object 4"/>
          <p:cNvSpPr txBox="1"/>
          <p:nvPr/>
        </p:nvSpPr>
        <p:spPr>
          <a:xfrm>
            <a:off x="1981200" y="1954160"/>
            <a:ext cx="5638799" cy="1862048"/>
          </a:xfrm>
          <a:prstGeom prst="rect">
            <a:avLst/>
          </a:prstGeom>
        </p:spPr>
        <p:txBody>
          <a:bodyPr vert="horz" wrap="square" lIns="0" tIns="0" rIns="0" bIns="0" rtlCol="0">
            <a:spAutoFit/>
          </a:bodyPr>
          <a:lstStyle/>
          <a:p>
            <a:pPr marL="3175" algn="ctr">
              <a:lnSpc>
                <a:spcPct val="100000"/>
              </a:lnSpc>
            </a:pPr>
            <a:r>
              <a:rPr lang="en-US" sz="2400" dirty="0" smtClean="0">
                <a:solidFill>
                  <a:srgbClr val="FFFFFF"/>
                </a:solidFill>
                <a:latin typeface="Arial Unicode MS"/>
                <a:cs typeface="Arial Unicode MS"/>
              </a:rPr>
              <a:t>Glass World Innovation (</a:t>
            </a:r>
            <a:r>
              <a:rPr lang="en-US" sz="2400" dirty="0" err="1" smtClean="0">
                <a:solidFill>
                  <a:srgbClr val="FFFFFF"/>
                </a:solidFill>
                <a:latin typeface="Arial Unicode MS"/>
                <a:cs typeface="Arial Unicode MS"/>
              </a:rPr>
              <a:t>Pvt</a:t>
            </a:r>
            <a:r>
              <a:rPr lang="en-US" sz="2400" dirty="0" smtClean="0">
                <a:solidFill>
                  <a:srgbClr val="FFFFFF"/>
                </a:solidFill>
                <a:latin typeface="Arial Unicode MS"/>
                <a:cs typeface="Arial Unicode MS"/>
              </a:rPr>
              <a:t>) Ltd.</a:t>
            </a:r>
            <a:endParaRPr sz="2400" dirty="0">
              <a:latin typeface="Arial Unicode MS"/>
              <a:cs typeface="Arial Unicode MS"/>
            </a:endParaRPr>
          </a:p>
          <a:p>
            <a:pPr algn="ctr">
              <a:lnSpc>
                <a:spcPct val="100000"/>
              </a:lnSpc>
              <a:spcBef>
                <a:spcPts val="1030"/>
              </a:spcBef>
            </a:pPr>
            <a:r>
              <a:rPr sz="2400" spc="-50" dirty="0">
                <a:solidFill>
                  <a:srgbClr val="FFFFFF"/>
                </a:solidFill>
                <a:latin typeface="Arial Unicode MS"/>
                <a:cs typeface="Arial Unicode MS"/>
              </a:rPr>
              <a:t>Ph.</a:t>
            </a:r>
            <a:r>
              <a:rPr sz="2400" spc="25" dirty="0">
                <a:solidFill>
                  <a:srgbClr val="FFFFFF"/>
                </a:solidFill>
                <a:latin typeface="Times New Roman"/>
                <a:cs typeface="Times New Roman"/>
              </a:rPr>
              <a:t> </a:t>
            </a:r>
            <a:r>
              <a:rPr sz="2400" spc="35" dirty="0">
                <a:solidFill>
                  <a:srgbClr val="FFFFFF"/>
                </a:solidFill>
                <a:latin typeface="Arial Unicode MS"/>
                <a:cs typeface="Arial Unicode MS"/>
              </a:rPr>
              <a:t>N</a:t>
            </a:r>
            <a:r>
              <a:rPr sz="2400" spc="-60" dirty="0">
                <a:solidFill>
                  <a:srgbClr val="FFFFFF"/>
                </a:solidFill>
                <a:latin typeface="Arial Unicode MS"/>
                <a:cs typeface="Arial Unicode MS"/>
              </a:rPr>
              <a:t>o.</a:t>
            </a:r>
            <a:r>
              <a:rPr sz="2400" spc="25" dirty="0">
                <a:solidFill>
                  <a:srgbClr val="FFFFFF"/>
                </a:solidFill>
                <a:latin typeface="Times New Roman"/>
                <a:cs typeface="Times New Roman"/>
              </a:rPr>
              <a:t> </a:t>
            </a:r>
            <a:r>
              <a:rPr lang="en-US" sz="2400" spc="25" dirty="0" smtClean="0">
                <a:solidFill>
                  <a:srgbClr val="FFFFFF"/>
                </a:solidFill>
                <a:latin typeface="Times New Roman"/>
                <a:cs typeface="Times New Roman"/>
              </a:rPr>
              <a:t>03171170236</a:t>
            </a:r>
            <a:endParaRPr sz="2400" dirty="0">
              <a:latin typeface="Arial Unicode MS"/>
              <a:cs typeface="Arial Unicode MS"/>
            </a:endParaRPr>
          </a:p>
          <a:p>
            <a:pPr marL="3175" algn="ctr">
              <a:lnSpc>
                <a:spcPct val="100000"/>
              </a:lnSpc>
              <a:spcBef>
                <a:spcPts val="1030"/>
              </a:spcBef>
            </a:pPr>
            <a:r>
              <a:rPr lang="en-US" sz="2400" u="heavy" spc="55" dirty="0" smtClean="0">
                <a:solidFill>
                  <a:srgbClr val="1054CC"/>
                </a:solidFill>
                <a:latin typeface="Arial Unicode MS"/>
                <a:cs typeface="Arial Unicode MS"/>
                <a:hlinkClick r:id="rId3"/>
              </a:rPr>
              <a:t>contact</a:t>
            </a:r>
            <a:r>
              <a:rPr sz="2400" u="heavy" spc="-80" dirty="0" smtClean="0">
                <a:solidFill>
                  <a:srgbClr val="1054CC"/>
                </a:solidFill>
                <a:latin typeface="Arial Unicode MS"/>
                <a:cs typeface="Arial Unicode MS"/>
                <a:hlinkClick r:id="rId3"/>
              </a:rPr>
              <a:t>@</a:t>
            </a:r>
            <a:r>
              <a:rPr lang="en-US" sz="2400" u="heavy" spc="55" dirty="0" smtClean="0">
                <a:solidFill>
                  <a:srgbClr val="1054CC"/>
                </a:solidFill>
                <a:latin typeface="Arial Unicode MS"/>
                <a:cs typeface="Arial Unicode MS"/>
                <a:hlinkClick r:id="rId3"/>
              </a:rPr>
              <a:t>glassworldinnovation.com</a:t>
            </a:r>
            <a:endParaRPr lang="en-US" sz="2400" u="heavy" spc="55" dirty="0" smtClean="0">
              <a:solidFill>
                <a:srgbClr val="1054CC"/>
              </a:solidFill>
              <a:latin typeface="Arial Unicode MS"/>
              <a:cs typeface="Arial Unicode MS"/>
              <a:hlinkClick r:id="rId3"/>
            </a:endParaRPr>
          </a:p>
          <a:p>
            <a:pPr marL="4445" algn="ctr">
              <a:lnSpc>
                <a:spcPct val="100000"/>
              </a:lnSpc>
              <a:spcBef>
                <a:spcPts val="1035"/>
              </a:spcBef>
            </a:pPr>
            <a:r>
              <a:rPr lang="en-US" sz="2400" u="heavy" spc="55" dirty="0" smtClean="0">
                <a:solidFill>
                  <a:srgbClr val="1054CC"/>
                </a:solidFill>
                <a:latin typeface="Arial Unicode MS"/>
                <a:cs typeface="Arial Unicode MS"/>
                <a:hlinkClick r:id="rId4"/>
              </a:rPr>
              <a:t>www.glassworldinnovation.com</a:t>
            </a:r>
            <a:endParaRPr lang="en-US" sz="2400" u="heavy" spc="55" dirty="0">
              <a:solidFill>
                <a:srgbClr val="1054CC"/>
              </a:solidFill>
              <a:latin typeface="Arial Unicode MS"/>
              <a:cs typeface="Arial Unicode MS"/>
              <a:hlinkClick r:id="rId3"/>
            </a:endParaRPr>
          </a:p>
        </p:txBody>
      </p:sp>
      <p:sp>
        <p:nvSpPr>
          <p:cNvPr id="6" name="TextBox 5"/>
          <p:cNvSpPr txBox="1"/>
          <p:nvPr/>
        </p:nvSpPr>
        <p:spPr>
          <a:xfrm>
            <a:off x="1066800" y="666750"/>
            <a:ext cx="7162800" cy="461665"/>
          </a:xfrm>
          <a:prstGeom prst="rect">
            <a:avLst/>
          </a:prstGeom>
          <a:noFill/>
        </p:spPr>
        <p:txBody>
          <a:bodyPr wrap="square" rtlCol="0">
            <a:spAutoFit/>
          </a:bodyPr>
          <a:lstStyle/>
          <a:p>
            <a:r>
              <a:rPr lang="en-US" sz="2400" b="1" i="1" spc="600" dirty="0" smtClean="0">
                <a:solidFill>
                  <a:schemeClr val="accent5">
                    <a:lumMod val="75000"/>
                  </a:schemeClr>
                </a:solidFill>
                <a:latin typeface="Agency FB" pitchFamily="34" charset="0"/>
                <a:cs typeface="Arial Unicode MS"/>
              </a:rPr>
              <a:t>THANK YOU FOR YOUR TIME &amp;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3126" y="699907"/>
            <a:ext cx="1849120" cy="738664"/>
          </a:xfrm>
          <a:prstGeom prst="rect">
            <a:avLst/>
          </a:prstGeom>
        </p:spPr>
        <p:txBody>
          <a:bodyPr vert="horz" wrap="square" lIns="0" tIns="0" rIns="0" bIns="0" rtlCol="0">
            <a:spAutoFit/>
          </a:bodyPr>
          <a:lstStyle/>
          <a:p>
            <a:pPr marL="12700" marR="5080">
              <a:lnSpc>
                <a:spcPct val="100000"/>
              </a:lnSpc>
            </a:pPr>
            <a:r>
              <a:rPr lang="en-US" sz="2400" b="1" dirty="0" smtClean="0">
                <a:solidFill>
                  <a:srgbClr val="FFFFFF"/>
                </a:solidFill>
                <a:latin typeface="Arial Black"/>
                <a:cs typeface="Arial Black"/>
              </a:rPr>
              <a:t>Journey</a:t>
            </a:r>
          </a:p>
          <a:p>
            <a:pPr marL="12700" marR="5080">
              <a:lnSpc>
                <a:spcPct val="100000"/>
              </a:lnSpc>
            </a:pPr>
            <a:r>
              <a:rPr lang="en-US" sz="2400" b="1" dirty="0" smtClean="0">
                <a:solidFill>
                  <a:srgbClr val="FFFFFF"/>
                </a:solidFill>
                <a:latin typeface="Arial Black"/>
                <a:cs typeface="Arial Black"/>
              </a:rPr>
              <a:t>Begins</a:t>
            </a:r>
            <a:endParaRPr lang="en-US" sz="2400" dirty="0">
              <a:latin typeface="Arial Black"/>
              <a:cs typeface="Arial Black"/>
            </a:endParaRPr>
          </a:p>
        </p:txBody>
      </p:sp>
      <p:sp>
        <p:nvSpPr>
          <p:cNvPr id="4" name="object 4"/>
          <p:cNvSpPr txBox="1">
            <a:spLocks noGrp="1"/>
          </p:cNvSpPr>
          <p:nvPr>
            <p:ph type="sldNum" sz="quarter" idx="7"/>
          </p:nvPr>
        </p:nvSpPr>
        <p:spPr/>
        <p:txBody>
          <a:bodyPr/>
          <a:lstStyle/>
          <a:p>
            <a:fld id="{81D60167-4931-47E6-BA6A-407CBD079E47}" type="slidenum">
              <a:rPr lang="en-US" smtClean="0"/>
              <a:pPr/>
              <a:t>2</a:t>
            </a:fld>
            <a:endParaRPr lang="en-US" dirty="0"/>
          </a:p>
        </p:txBody>
      </p:sp>
      <p:sp>
        <p:nvSpPr>
          <p:cNvPr id="6" name="TextBox 5"/>
          <p:cNvSpPr txBox="1"/>
          <p:nvPr/>
        </p:nvSpPr>
        <p:spPr>
          <a:xfrm>
            <a:off x="2971800" y="209550"/>
            <a:ext cx="2209800" cy="369332"/>
          </a:xfrm>
          <a:prstGeom prst="rect">
            <a:avLst/>
          </a:prstGeom>
          <a:noFill/>
        </p:spPr>
        <p:txBody>
          <a:bodyPr wrap="square" rtlCol="0">
            <a:spAutoFit/>
          </a:bodyPr>
          <a:lstStyle/>
          <a:p>
            <a:r>
              <a:rPr lang="en-US" u="sng" dirty="0" smtClean="0"/>
              <a:t>GLASS WORLD</a:t>
            </a:r>
            <a:endParaRPr lang="en-US" u="sng" dirty="0"/>
          </a:p>
        </p:txBody>
      </p:sp>
      <p:sp>
        <p:nvSpPr>
          <p:cNvPr id="7" name="TextBox 6"/>
          <p:cNvSpPr txBox="1"/>
          <p:nvPr/>
        </p:nvSpPr>
        <p:spPr>
          <a:xfrm>
            <a:off x="7162800" y="285750"/>
            <a:ext cx="762000" cy="369332"/>
          </a:xfrm>
          <a:prstGeom prst="rect">
            <a:avLst/>
          </a:prstGeom>
          <a:noFill/>
        </p:spPr>
        <p:txBody>
          <a:bodyPr wrap="square" rtlCol="0">
            <a:spAutoFit/>
          </a:bodyPr>
          <a:lstStyle/>
          <a:p>
            <a:r>
              <a:rPr lang="en-US" dirty="0" smtClean="0"/>
              <a:t>2008</a:t>
            </a:r>
            <a:endParaRPr lang="en-US" dirty="0"/>
          </a:p>
        </p:txBody>
      </p:sp>
      <p:sp>
        <p:nvSpPr>
          <p:cNvPr id="8" name="TextBox 7"/>
          <p:cNvSpPr txBox="1"/>
          <p:nvPr/>
        </p:nvSpPr>
        <p:spPr>
          <a:xfrm>
            <a:off x="2971800" y="1123950"/>
            <a:ext cx="3886200" cy="369332"/>
          </a:xfrm>
          <a:prstGeom prst="rect">
            <a:avLst/>
          </a:prstGeom>
          <a:noFill/>
        </p:spPr>
        <p:txBody>
          <a:bodyPr wrap="square" rtlCol="0">
            <a:spAutoFit/>
          </a:bodyPr>
          <a:lstStyle/>
          <a:p>
            <a:r>
              <a:rPr lang="en-US" u="sng" dirty="0" smtClean="0"/>
              <a:t>GLASS WORLD INNOVATION (PVT) Ltd.</a:t>
            </a:r>
            <a:endParaRPr lang="en-US" u="sng" dirty="0"/>
          </a:p>
        </p:txBody>
      </p:sp>
      <p:sp>
        <p:nvSpPr>
          <p:cNvPr id="9" name="TextBox 8"/>
          <p:cNvSpPr txBox="1"/>
          <p:nvPr/>
        </p:nvSpPr>
        <p:spPr>
          <a:xfrm>
            <a:off x="7162800" y="1123950"/>
            <a:ext cx="762000" cy="369332"/>
          </a:xfrm>
          <a:prstGeom prst="rect">
            <a:avLst/>
          </a:prstGeom>
          <a:noFill/>
        </p:spPr>
        <p:txBody>
          <a:bodyPr wrap="square" rtlCol="0">
            <a:spAutoFit/>
          </a:bodyPr>
          <a:lstStyle/>
          <a:p>
            <a:r>
              <a:rPr lang="en-US" dirty="0" smtClean="0"/>
              <a:t>2016</a:t>
            </a:r>
            <a:endParaRPr lang="en-US" dirty="0"/>
          </a:p>
        </p:txBody>
      </p:sp>
      <p:grpSp>
        <p:nvGrpSpPr>
          <p:cNvPr id="21" name="Group 20"/>
          <p:cNvGrpSpPr/>
          <p:nvPr/>
        </p:nvGrpSpPr>
        <p:grpSpPr>
          <a:xfrm>
            <a:off x="2667000" y="1962150"/>
            <a:ext cx="1676400" cy="2586039"/>
            <a:chOff x="4724400" y="1885949"/>
            <a:chExt cx="1676400" cy="2586039"/>
          </a:xfrm>
        </p:grpSpPr>
        <p:sp>
          <p:nvSpPr>
            <p:cNvPr id="13" name="object 40"/>
            <p:cNvSpPr txBox="1"/>
            <p:nvPr/>
          </p:nvSpPr>
          <p:spPr>
            <a:xfrm>
              <a:off x="4800600" y="3790950"/>
              <a:ext cx="1554480" cy="681038"/>
            </a:xfrm>
            <a:prstGeom prst="roundRect">
              <a:avLst/>
            </a:prstGeom>
            <a:solidFill>
              <a:schemeClr val="accent1">
                <a:lumMod val="75000"/>
              </a:schemeClr>
            </a:solidFill>
          </p:spPr>
          <p:txBody>
            <a:bodyPr vert="horz" wrap="square" lIns="0" tIns="0" rIns="0" bIns="0" rtlCol="0">
              <a:spAutoFit/>
            </a:bodyPr>
            <a:lstStyle/>
            <a:p>
              <a:pPr marL="12700" algn="ctr">
                <a:lnSpc>
                  <a:spcPct val="100000"/>
                </a:lnSpc>
              </a:pPr>
              <a:r>
                <a:rPr lang="en-US" sz="4000" spc="50" dirty="0" smtClean="0">
                  <a:solidFill>
                    <a:schemeClr val="bg1"/>
                  </a:solidFill>
                  <a:latin typeface="Georgia"/>
                  <a:cs typeface="Arial"/>
                </a:rPr>
                <a:t>UPVC</a:t>
              </a:r>
              <a:endParaRPr sz="4000">
                <a:solidFill>
                  <a:schemeClr val="bg1"/>
                </a:solidFill>
                <a:latin typeface="Arial"/>
                <a:cs typeface="Arial"/>
              </a:endParaRPr>
            </a:p>
          </p:txBody>
        </p:sp>
        <p:pic>
          <p:nvPicPr>
            <p:cNvPr id="19" name="Picture 18"/>
            <p:cNvPicPr>
              <a:picLocks noChangeAspect="1" noChangeArrowheads="1"/>
            </p:cNvPicPr>
            <p:nvPr/>
          </p:nvPicPr>
          <p:blipFill>
            <a:blip r:embed="rId3"/>
            <a:srcRect/>
            <a:stretch>
              <a:fillRect/>
            </a:stretch>
          </p:blipFill>
          <p:spPr bwMode="auto">
            <a:xfrm>
              <a:off x="4724400" y="1885949"/>
              <a:ext cx="1676400" cy="1873623"/>
            </a:xfrm>
            <a:prstGeom prst="roundRect">
              <a:avLst/>
            </a:prstGeom>
            <a:noFill/>
            <a:ln w="9525">
              <a:noFill/>
              <a:miter lim="800000"/>
              <a:headEnd/>
              <a:tailEnd/>
            </a:ln>
            <a:effectLst/>
          </p:spPr>
        </p:pic>
      </p:grpSp>
      <p:sp>
        <p:nvSpPr>
          <p:cNvPr id="43010" name="AutoShape 2" descr="Te Reg Image 1202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Te Reg Image 1202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 name="Picture 3"/>
          <p:cNvPicPr>
            <a:picLocks noChangeAspect="1" noChangeArrowheads="1"/>
          </p:cNvPicPr>
          <p:nvPr/>
        </p:nvPicPr>
        <p:blipFill>
          <a:blip r:embed="rId4"/>
          <a:srcRect/>
          <a:stretch>
            <a:fillRect/>
          </a:stretch>
        </p:blipFill>
        <p:spPr bwMode="auto">
          <a:xfrm>
            <a:off x="4495800" y="2038350"/>
            <a:ext cx="4445000" cy="2500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0"/>
            <a:ext cx="6553200" cy="5216813"/>
          </a:xfrm>
          <a:prstGeom prst="rect">
            <a:avLst/>
          </a:prstGeom>
        </p:spPr>
        <p:txBody>
          <a:bodyPr wrap="square">
            <a:spAutoFit/>
          </a:bodyPr>
          <a:lstStyle/>
          <a:p>
            <a:pPr algn="just"/>
            <a:r>
              <a:rPr lang="en-US" sz="3700" dirty="0" smtClean="0"/>
              <a:t>To </a:t>
            </a:r>
            <a:r>
              <a:rPr lang="en-US" sz="3700" dirty="0"/>
              <a:t>Explore more prospects beyond our field of expertise. Demonstrate the vast potential of our Group by reaching out to other markets of the world. Create an exemplary value chain of our products and services for our future clients across the world</a:t>
            </a:r>
            <a:r>
              <a:rPr lang="en-US" sz="3700" dirty="0"/>
              <a:t>.</a:t>
            </a:r>
            <a:endParaRPr lang="en-US" sz="3700" dirty="0"/>
          </a:p>
        </p:txBody>
      </p:sp>
      <p:sp>
        <p:nvSpPr>
          <p:cNvPr id="3" name="object 2"/>
          <p:cNvSpPr txBox="1"/>
          <p:nvPr/>
        </p:nvSpPr>
        <p:spPr>
          <a:xfrm>
            <a:off x="313126" y="699907"/>
            <a:ext cx="1849120" cy="553998"/>
          </a:xfrm>
          <a:prstGeom prst="rect">
            <a:avLst/>
          </a:prstGeom>
        </p:spPr>
        <p:txBody>
          <a:bodyPr vert="horz" wrap="square" lIns="0" tIns="0" rIns="0" bIns="0" rtlCol="0">
            <a:spAutoFit/>
          </a:bodyPr>
          <a:lstStyle/>
          <a:p>
            <a:pPr marL="12700" marR="5080">
              <a:lnSpc>
                <a:spcPct val="100000"/>
              </a:lnSpc>
            </a:pPr>
            <a:r>
              <a:rPr lang="en-US" sz="3600" b="1" dirty="0" smtClean="0">
                <a:solidFill>
                  <a:srgbClr val="FFFFFF"/>
                </a:solidFill>
                <a:latin typeface="Arial Black"/>
                <a:cs typeface="Arial Black"/>
              </a:rPr>
              <a:t>Vision</a:t>
            </a:r>
            <a:endParaRPr lang="en-US" sz="3600" dirty="0">
              <a:latin typeface="Arial Black"/>
              <a:cs typeface="Arial Black"/>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3126" y="699907"/>
            <a:ext cx="2049074" cy="553998"/>
          </a:xfrm>
          <a:prstGeom prst="rect">
            <a:avLst/>
          </a:prstGeom>
        </p:spPr>
        <p:txBody>
          <a:bodyPr vert="horz" wrap="square" lIns="0" tIns="0" rIns="0" bIns="0" rtlCol="0">
            <a:spAutoFit/>
          </a:bodyPr>
          <a:lstStyle/>
          <a:p>
            <a:pPr marL="12700" marR="5080">
              <a:lnSpc>
                <a:spcPct val="100000"/>
              </a:lnSpc>
            </a:pPr>
            <a:r>
              <a:rPr lang="en-US" sz="3600" b="1" dirty="0" smtClean="0">
                <a:solidFill>
                  <a:srgbClr val="FFFFFF"/>
                </a:solidFill>
                <a:latin typeface="Arial Black"/>
                <a:cs typeface="Arial Black"/>
              </a:rPr>
              <a:t>Mission</a:t>
            </a:r>
            <a:endParaRPr lang="en-US" sz="3600" dirty="0">
              <a:latin typeface="Arial Black"/>
              <a:cs typeface="Arial Black"/>
            </a:endParaRPr>
          </a:p>
        </p:txBody>
      </p:sp>
      <p:sp>
        <p:nvSpPr>
          <p:cNvPr id="3" name="Rectangle 2"/>
          <p:cNvSpPr/>
          <p:nvPr/>
        </p:nvSpPr>
        <p:spPr>
          <a:xfrm>
            <a:off x="2590800" y="1212830"/>
            <a:ext cx="6553200" cy="3416320"/>
          </a:xfrm>
          <a:prstGeom prst="rect">
            <a:avLst/>
          </a:prstGeom>
        </p:spPr>
        <p:txBody>
          <a:bodyPr wrap="square">
            <a:spAutoFit/>
          </a:bodyPr>
          <a:lstStyle/>
          <a:p>
            <a:pPr algn="just"/>
            <a:r>
              <a:rPr lang="en-US" sz="3600" dirty="0" smtClean="0"/>
              <a:t>T</a:t>
            </a:r>
            <a:r>
              <a:rPr lang="en-US" sz="3600" dirty="0" smtClean="0"/>
              <a:t>o </a:t>
            </a:r>
            <a:r>
              <a:rPr lang="en-US" sz="3600" dirty="0"/>
              <a:t>become a supplier of choice for our clients by offering them unmatched customized products and services, and wish to develop a long-term relationship with </a:t>
            </a:r>
            <a:r>
              <a:rPr lang="en-US" sz="3600" dirty="0"/>
              <a:t>them. </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0" y="699907"/>
            <a:ext cx="2362200" cy="1107996"/>
          </a:xfrm>
          <a:prstGeom prst="rect">
            <a:avLst/>
          </a:prstGeom>
        </p:spPr>
        <p:txBody>
          <a:bodyPr vert="horz" wrap="square" lIns="0" tIns="0" rIns="0" bIns="0" rtlCol="0">
            <a:spAutoFit/>
          </a:bodyPr>
          <a:lstStyle/>
          <a:p>
            <a:pPr marL="12700" marR="5080">
              <a:lnSpc>
                <a:spcPct val="100000"/>
              </a:lnSpc>
            </a:pPr>
            <a:r>
              <a:rPr lang="en-US" sz="2400" dirty="0" smtClean="0">
                <a:solidFill>
                  <a:srgbClr val="FFFFFF"/>
                </a:solidFill>
                <a:latin typeface="Arial Black"/>
                <a:cs typeface="Arial Black"/>
              </a:rPr>
              <a:t>    Products</a:t>
            </a:r>
          </a:p>
          <a:p>
            <a:pPr marL="12700" marR="5080">
              <a:lnSpc>
                <a:spcPct val="100000"/>
              </a:lnSpc>
            </a:pPr>
            <a:r>
              <a:rPr lang="en-US" sz="2400" dirty="0" smtClean="0">
                <a:solidFill>
                  <a:srgbClr val="FFFFFF"/>
                </a:solidFill>
                <a:latin typeface="Arial Black"/>
                <a:cs typeface="Arial Black"/>
              </a:rPr>
              <a:t>          &amp;</a:t>
            </a:r>
          </a:p>
          <a:p>
            <a:pPr marL="12700" marR="5080">
              <a:lnSpc>
                <a:spcPct val="100000"/>
              </a:lnSpc>
            </a:pPr>
            <a:r>
              <a:rPr lang="en-US" sz="2400" dirty="0" smtClean="0">
                <a:solidFill>
                  <a:srgbClr val="FFFFFF"/>
                </a:solidFill>
                <a:latin typeface="Arial Black"/>
                <a:cs typeface="Arial Black"/>
              </a:rPr>
              <a:t>Certifications</a:t>
            </a:r>
          </a:p>
        </p:txBody>
      </p:sp>
      <p:pic>
        <p:nvPicPr>
          <p:cNvPr id="68611" name="Picture 3" descr="C:\Users\Toshiba\Desktop\Resumes\BURAQ\cert-1.jpg"/>
          <p:cNvPicPr>
            <a:picLocks noChangeAspect="1" noChangeArrowheads="1"/>
          </p:cNvPicPr>
          <p:nvPr/>
        </p:nvPicPr>
        <p:blipFill>
          <a:blip r:embed="rId2"/>
          <a:srcRect/>
          <a:stretch>
            <a:fillRect/>
          </a:stretch>
        </p:blipFill>
        <p:spPr bwMode="auto">
          <a:xfrm>
            <a:off x="2590800" y="0"/>
            <a:ext cx="3081403" cy="2419350"/>
          </a:xfrm>
          <a:prstGeom prst="rect">
            <a:avLst/>
          </a:prstGeom>
          <a:noFill/>
        </p:spPr>
      </p:pic>
      <p:pic>
        <p:nvPicPr>
          <p:cNvPr id="68612" name="Picture 4" descr="C:\Users\Toshiba\Desktop\Resumes\BURAQ\cert-3.jpg"/>
          <p:cNvPicPr>
            <a:picLocks noChangeAspect="1" noChangeArrowheads="1"/>
          </p:cNvPicPr>
          <p:nvPr/>
        </p:nvPicPr>
        <p:blipFill>
          <a:blip r:embed="rId3"/>
          <a:srcRect l="5744" r="6663"/>
          <a:stretch>
            <a:fillRect/>
          </a:stretch>
        </p:blipFill>
        <p:spPr bwMode="auto">
          <a:xfrm>
            <a:off x="5626939" y="0"/>
            <a:ext cx="3517061" cy="2438400"/>
          </a:xfrm>
          <a:prstGeom prst="rect">
            <a:avLst/>
          </a:prstGeom>
          <a:noFill/>
        </p:spPr>
      </p:pic>
      <p:pic>
        <p:nvPicPr>
          <p:cNvPr id="68613" name="Picture 5" descr="C:\Users\Toshiba\Desktop\Resumes\BURAQ\cert-2.jpg"/>
          <p:cNvPicPr>
            <a:picLocks noChangeAspect="1" noChangeArrowheads="1"/>
          </p:cNvPicPr>
          <p:nvPr/>
        </p:nvPicPr>
        <p:blipFill>
          <a:blip r:embed="rId4"/>
          <a:srcRect l="3725" t="6742" r="9365" b="8764"/>
          <a:stretch>
            <a:fillRect/>
          </a:stretch>
        </p:blipFill>
        <p:spPr bwMode="auto">
          <a:xfrm>
            <a:off x="2514600" y="2495550"/>
            <a:ext cx="3200400" cy="2647950"/>
          </a:xfrm>
          <a:prstGeom prst="rect">
            <a:avLst/>
          </a:prstGeom>
          <a:noFill/>
        </p:spPr>
      </p:pic>
      <p:pic>
        <p:nvPicPr>
          <p:cNvPr id="68614" name="Picture 6"/>
          <p:cNvPicPr>
            <a:picLocks noChangeAspect="1" noChangeArrowheads="1"/>
          </p:cNvPicPr>
          <p:nvPr/>
        </p:nvPicPr>
        <p:blipFill>
          <a:blip r:embed="rId5"/>
          <a:srcRect l="7561" t="33448" r="13392" b="13197"/>
          <a:stretch>
            <a:fillRect/>
          </a:stretch>
        </p:blipFill>
        <p:spPr bwMode="auto">
          <a:xfrm>
            <a:off x="5791200" y="2495550"/>
            <a:ext cx="3352800" cy="2647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bject 26"/>
          <p:cNvSpPr/>
          <p:nvPr/>
        </p:nvSpPr>
        <p:spPr>
          <a:xfrm>
            <a:off x="3124200" y="1504950"/>
            <a:ext cx="1447404" cy="458414"/>
          </a:xfrm>
          <a:custGeom>
            <a:avLst/>
            <a:gdLst/>
            <a:ahLst/>
            <a:cxnLst/>
            <a:rect l="l" t="t" r="r" b="b"/>
            <a:pathLst>
              <a:path w="1416684" h="455295">
                <a:moveTo>
                  <a:pt x="0" y="454746"/>
                </a:moveTo>
                <a:lnTo>
                  <a:pt x="1416689" y="454746"/>
                </a:lnTo>
                <a:lnTo>
                  <a:pt x="1416689" y="0"/>
                </a:lnTo>
                <a:lnTo>
                  <a:pt x="0" y="0"/>
                </a:lnTo>
                <a:lnTo>
                  <a:pt x="0" y="454746"/>
                </a:lnTo>
                <a:close/>
              </a:path>
            </a:pathLst>
          </a:custGeom>
          <a:ln w="25399">
            <a:solidFill>
              <a:srgbClr val="3980B9"/>
            </a:solidFill>
          </a:ln>
        </p:spPr>
        <p:txBody>
          <a:bodyPr wrap="square" lIns="0" tIns="0" rIns="0" bIns="0" rtlCol="0"/>
          <a:lstStyle/>
          <a:p>
            <a:endParaRPr/>
          </a:p>
        </p:txBody>
      </p:sp>
      <p:sp>
        <p:nvSpPr>
          <p:cNvPr id="2" name="object 2"/>
          <p:cNvSpPr txBox="1"/>
          <p:nvPr/>
        </p:nvSpPr>
        <p:spPr>
          <a:xfrm>
            <a:off x="0" y="133350"/>
            <a:ext cx="1668074" cy="369332"/>
          </a:xfrm>
          <a:prstGeom prst="rect">
            <a:avLst/>
          </a:prstGeom>
        </p:spPr>
        <p:txBody>
          <a:bodyPr vert="horz" wrap="square" lIns="0" tIns="0" rIns="0" bIns="0" rtlCol="0">
            <a:spAutoFit/>
          </a:bodyPr>
          <a:lstStyle/>
          <a:p>
            <a:pPr marL="12700">
              <a:lnSpc>
                <a:spcPct val="100000"/>
              </a:lnSpc>
            </a:pPr>
            <a:r>
              <a:rPr lang="en-US" sz="2400" b="1" dirty="0" smtClean="0">
                <a:solidFill>
                  <a:srgbClr val="4747FF"/>
                </a:solidFill>
                <a:latin typeface="Arial Black"/>
                <a:cs typeface="Arial Black"/>
              </a:rPr>
              <a:t>Business</a:t>
            </a:r>
            <a:endParaRPr sz="2400">
              <a:solidFill>
                <a:srgbClr val="4747FF"/>
              </a:solidFill>
              <a:latin typeface="Arial Black"/>
              <a:cs typeface="Arial Black"/>
            </a:endParaRPr>
          </a:p>
        </p:txBody>
      </p:sp>
      <p:sp>
        <p:nvSpPr>
          <p:cNvPr id="5" name="object 5"/>
          <p:cNvSpPr/>
          <p:nvPr/>
        </p:nvSpPr>
        <p:spPr>
          <a:xfrm>
            <a:off x="3867980" y="3830704"/>
            <a:ext cx="932815" cy="51435"/>
          </a:xfrm>
          <a:custGeom>
            <a:avLst/>
            <a:gdLst/>
            <a:ahLst/>
            <a:cxnLst/>
            <a:rect l="l" t="t" r="r" b="b"/>
            <a:pathLst>
              <a:path w="932814" h="51435">
                <a:moveTo>
                  <a:pt x="15517" y="1101"/>
                </a:moveTo>
                <a:lnTo>
                  <a:pt x="6361" y="7244"/>
                </a:lnTo>
                <a:lnTo>
                  <a:pt x="711" y="19057"/>
                </a:lnTo>
                <a:lnTo>
                  <a:pt x="0" y="36859"/>
                </a:lnTo>
                <a:lnTo>
                  <a:pt x="9207" y="46949"/>
                </a:lnTo>
                <a:lnTo>
                  <a:pt x="22669" y="50816"/>
                </a:lnTo>
                <a:lnTo>
                  <a:pt x="23522" y="50802"/>
                </a:lnTo>
                <a:lnTo>
                  <a:pt x="35953" y="46928"/>
                </a:lnTo>
                <a:lnTo>
                  <a:pt x="44650" y="36865"/>
                </a:lnTo>
                <a:lnTo>
                  <a:pt x="45048" y="34920"/>
                </a:lnTo>
                <a:lnTo>
                  <a:pt x="22669" y="34920"/>
                </a:lnTo>
                <a:lnTo>
                  <a:pt x="22669" y="15870"/>
                </a:lnTo>
                <a:lnTo>
                  <a:pt x="45197" y="15870"/>
                </a:lnTo>
                <a:lnTo>
                  <a:pt x="42858" y="10657"/>
                </a:lnTo>
                <a:lnTo>
                  <a:pt x="32029" y="3267"/>
                </a:lnTo>
                <a:lnTo>
                  <a:pt x="15517" y="1101"/>
                </a:lnTo>
                <a:close/>
              </a:path>
              <a:path w="932814" h="51435">
                <a:moveTo>
                  <a:pt x="881809" y="0"/>
                </a:moveTo>
                <a:lnTo>
                  <a:pt x="881809" y="50816"/>
                </a:lnTo>
                <a:lnTo>
                  <a:pt x="913580" y="34920"/>
                </a:lnTo>
                <a:lnTo>
                  <a:pt x="894528" y="34920"/>
                </a:lnTo>
                <a:lnTo>
                  <a:pt x="894528" y="15870"/>
                </a:lnTo>
                <a:lnTo>
                  <a:pt x="913562" y="15870"/>
                </a:lnTo>
                <a:lnTo>
                  <a:pt x="881809" y="0"/>
                </a:lnTo>
                <a:close/>
              </a:path>
              <a:path w="932814" h="51435">
                <a:moveTo>
                  <a:pt x="45197" y="15870"/>
                </a:moveTo>
                <a:lnTo>
                  <a:pt x="22669" y="15870"/>
                </a:lnTo>
                <a:lnTo>
                  <a:pt x="22669" y="34920"/>
                </a:lnTo>
                <a:lnTo>
                  <a:pt x="45048" y="34920"/>
                </a:lnTo>
                <a:lnTo>
                  <a:pt x="47772" y="21609"/>
                </a:lnTo>
                <a:lnTo>
                  <a:pt x="45197" y="15870"/>
                </a:lnTo>
                <a:close/>
              </a:path>
              <a:path w="932814" h="51435">
                <a:moveTo>
                  <a:pt x="881809" y="15870"/>
                </a:moveTo>
                <a:lnTo>
                  <a:pt x="45197" y="15870"/>
                </a:lnTo>
                <a:lnTo>
                  <a:pt x="47772" y="21609"/>
                </a:lnTo>
                <a:lnTo>
                  <a:pt x="45048" y="34920"/>
                </a:lnTo>
                <a:lnTo>
                  <a:pt x="881809" y="34920"/>
                </a:lnTo>
                <a:lnTo>
                  <a:pt x="881809" y="15870"/>
                </a:lnTo>
                <a:close/>
              </a:path>
              <a:path w="932814" h="51435">
                <a:moveTo>
                  <a:pt x="913562" y="15870"/>
                </a:moveTo>
                <a:lnTo>
                  <a:pt x="894528" y="15870"/>
                </a:lnTo>
                <a:lnTo>
                  <a:pt x="894528" y="34920"/>
                </a:lnTo>
                <a:lnTo>
                  <a:pt x="913580" y="34920"/>
                </a:lnTo>
                <a:lnTo>
                  <a:pt x="932619" y="25395"/>
                </a:lnTo>
                <a:lnTo>
                  <a:pt x="913562" y="15870"/>
                </a:lnTo>
                <a:close/>
              </a:path>
            </a:pathLst>
          </a:custGeom>
          <a:solidFill>
            <a:srgbClr val="FFFFFF"/>
          </a:solidFill>
        </p:spPr>
        <p:txBody>
          <a:bodyPr wrap="square" lIns="0" tIns="0" rIns="0" bIns="0" rtlCol="0"/>
          <a:lstStyle/>
          <a:p>
            <a:endParaRPr/>
          </a:p>
        </p:txBody>
      </p:sp>
      <p:sp>
        <p:nvSpPr>
          <p:cNvPr id="6" name="object 6"/>
          <p:cNvSpPr/>
          <p:nvPr/>
        </p:nvSpPr>
        <p:spPr>
          <a:xfrm>
            <a:off x="5544380" y="3830704"/>
            <a:ext cx="932815" cy="51435"/>
          </a:xfrm>
          <a:custGeom>
            <a:avLst/>
            <a:gdLst/>
            <a:ahLst/>
            <a:cxnLst/>
            <a:rect l="l" t="t" r="r" b="b"/>
            <a:pathLst>
              <a:path w="932814" h="51435">
                <a:moveTo>
                  <a:pt x="15517" y="1101"/>
                </a:moveTo>
                <a:lnTo>
                  <a:pt x="6361" y="7244"/>
                </a:lnTo>
                <a:lnTo>
                  <a:pt x="711" y="19057"/>
                </a:lnTo>
                <a:lnTo>
                  <a:pt x="0" y="36859"/>
                </a:lnTo>
                <a:lnTo>
                  <a:pt x="9207" y="46949"/>
                </a:lnTo>
                <a:lnTo>
                  <a:pt x="22669" y="50816"/>
                </a:lnTo>
                <a:lnTo>
                  <a:pt x="23522" y="50802"/>
                </a:lnTo>
                <a:lnTo>
                  <a:pt x="35953" y="46928"/>
                </a:lnTo>
                <a:lnTo>
                  <a:pt x="44650" y="36865"/>
                </a:lnTo>
                <a:lnTo>
                  <a:pt x="45048" y="34920"/>
                </a:lnTo>
                <a:lnTo>
                  <a:pt x="22669" y="34920"/>
                </a:lnTo>
                <a:lnTo>
                  <a:pt x="22669" y="15870"/>
                </a:lnTo>
                <a:lnTo>
                  <a:pt x="45197" y="15870"/>
                </a:lnTo>
                <a:lnTo>
                  <a:pt x="42858" y="10657"/>
                </a:lnTo>
                <a:lnTo>
                  <a:pt x="32029" y="3267"/>
                </a:lnTo>
                <a:lnTo>
                  <a:pt x="15517" y="1101"/>
                </a:lnTo>
                <a:close/>
              </a:path>
              <a:path w="932814" h="51435">
                <a:moveTo>
                  <a:pt x="881809" y="0"/>
                </a:moveTo>
                <a:lnTo>
                  <a:pt x="881809" y="50816"/>
                </a:lnTo>
                <a:lnTo>
                  <a:pt x="913580" y="34920"/>
                </a:lnTo>
                <a:lnTo>
                  <a:pt x="894528" y="34920"/>
                </a:lnTo>
                <a:lnTo>
                  <a:pt x="894528" y="15870"/>
                </a:lnTo>
                <a:lnTo>
                  <a:pt x="913562" y="15870"/>
                </a:lnTo>
                <a:lnTo>
                  <a:pt x="881809" y="0"/>
                </a:lnTo>
                <a:close/>
              </a:path>
              <a:path w="932814" h="51435">
                <a:moveTo>
                  <a:pt x="45197" y="15870"/>
                </a:moveTo>
                <a:lnTo>
                  <a:pt x="22669" y="15870"/>
                </a:lnTo>
                <a:lnTo>
                  <a:pt x="22669" y="34920"/>
                </a:lnTo>
                <a:lnTo>
                  <a:pt x="45048" y="34920"/>
                </a:lnTo>
                <a:lnTo>
                  <a:pt x="47772" y="21609"/>
                </a:lnTo>
                <a:lnTo>
                  <a:pt x="45197" y="15870"/>
                </a:lnTo>
                <a:close/>
              </a:path>
              <a:path w="932814" h="51435">
                <a:moveTo>
                  <a:pt x="881809" y="15870"/>
                </a:moveTo>
                <a:lnTo>
                  <a:pt x="45197" y="15870"/>
                </a:lnTo>
                <a:lnTo>
                  <a:pt x="47772" y="21609"/>
                </a:lnTo>
                <a:lnTo>
                  <a:pt x="45048" y="34920"/>
                </a:lnTo>
                <a:lnTo>
                  <a:pt x="881809" y="34920"/>
                </a:lnTo>
                <a:lnTo>
                  <a:pt x="881809" y="15870"/>
                </a:lnTo>
                <a:close/>
              </a:path>
              <a:path w="932814" h="51435">
                <a:moveTo>
                  <a:pt x="913562" y="15870"/>
                </a:moveTo>
                <a:lnTo>
                  <a:pt x="894528" y="15870"/>
                </a:lnTo>
                <a:lnTo>
                  <a:pt x="894528" y="34920"/>
                </a:lnTo>
                <a:lnTo>
                  <a:pt x="913580" y="34920"/>
                </a:lnTo>
                <a:lnTo>
                  <a:pt x="932619" y="25395"/>
                </a:lnTo>
                <a:lnTo>
                  <a:pt x="913562" y="15870"/>
                </a:lnTo>
                <a:close/>
              </a:path>
            </a:pathLst>
          </a:custGeom>
          <a:solidFill>
            <a:srgbClr val="FFFFFF"/>
          </a:solidFill>
        </p:spPr>
        <p:txBody>
          <a:bodyPr wrap="square" lIns="0" tIns="0" rIns="0" bIns="0" rtlCol="0"/>
          <a:lstStyle/>
          <a:p>
            <a:endParaRPr/>
          </a:p>
        </p:txBody>
      </p:sp>
      <p:sp>
        <p:nvSpPr>
          <p:cNvPr id="11" name="object 11"/>
          <p:cNvSpPr txBox="1"/>
          <p:nvPr/>
        </p:nvSpPr>
        <p:spPr>
          <a:xfrm>
            <a:off x="3202307" y="2005902"/>
            <a:ext cx="675005" cy="230832"/>
          </a:xfrm>
          <a:prstGeom prst="rect">
            <a:avLst/>
          </a:prstGeom>
        </p:spPr>
        <p:txBody>
          <a:bodyPr vert="horz" wrap="square" lIns="0" tIns="0" rIns="0" bIns="0" rtlCol="0">
            <a:spAutoFit/>
          </a:bodyPr>
          <a:lstStyle/>
          <a:p>
            <a:pPr marL="12700">
              <a:lnSpc>
                <a:spcPct val="100000"/>
              </a:lnSpc>
            </a:pPr>
            <a:r>
              <a:rPr lang="en-US" sz="1500" spc="-5" dirty="0" smtClean="0">
                <a:solidFill>
                  <a:srgbClr val="FFFFFF"/>
                </a:solidFill>
                <a:latin typeface="Arial"/>
                <a:cs typeface="Arial"/>
              </a:rPr>
              <a:t>CRM</a:t>
            </a:r>
            <a:endParaRPr sz="1500">
              <a:latin typeface="Arial"/>
              <a:cs typeface="Arial"/>
            </a:endParaRPr>
          </a:p>
        </p:txBody>
      </p:sp>
      <p:sp>
        <p:nvSpPr>
          <p:cNvPr id="26" name="object 26"/>
          <p:cNvSpPr/>
          <p:nvPr/>
        </p:nvSpPr>
        <p:spPr>
          <a:xfrm>
            <a:off x="3124200" y="3867150"/>
            <a:ext cx="1447404" cy="458414"/>
          </a:xfrm>
          <a:custGeom>
            <a:avLst/>
            <a:gdLst/>
            <a:ahLst/>
            <a:cxnLst/>
            <a:rect l="l" t="t" r="r" b="b"/>
            <a:pathLst>
              <a:path w="1416684" h="455295">
                <a:moveTo>
                  <a:pt x="0" y="454746"/>
                </a:moveTo>
                <a:lnTo>
                  <a:pt x="1416689" y="454746"/>
                </a:lnTo>
                <a:lnTo>
                  <a:pt x="1416689" y="0"/>
                </a:lnTo>
                <a:lnTo>
                  <a:pt x="0" y="0"/>
                </a:lnTo>
                <a:lnTo>
                  <a:pt x="0" y="454746"/>
                </a:lnTo>
                <a:close/>
              </a:path>
            </a:pathLst>
          </a:custGeom>
          <a:ln w="25399">
            <a:solidFill>
              <a:srgbClr val="3980B9"/>
            </a:solidFill>
          </a:ln>
        </p:spPr>
        <p:txBody>
          <a:bodyPr wrap="square" lIns="0" tIns="0" rIns="0" bIns="0" rtlCol="0"/>
          <a:lstStyle/>
          <a:p>
            <a:endParaRPr/>
          </a:p>
        </p:txBody>
      </p:sp>
      <p:sp>
        <p:nvSpPr>
          <p:cNvPr id="30" name="object 30"/>
          <p:cNvSpPr/>
          <p:nvPr/>
        </p:nvSpPr>
        <p:spPr>
          <a:xfrm>
            <a:off x="4070603" y="2645532"/>
            <a:ext cx="1417320" cy="1057910"/>
          </a:xfrm>
          <a:custGeom>
            <a:avLst/>
            <a:gdLst/>
            <a:ahLst/>
            <a:cxnLst/>
            <a:rect l="l" t="t" r="r" b="b"/>
            <a:pathLst>
              <a:path w="1417320" h="1057910">
                <a:moveTo>
                  <a:pt x="1332097" y="0"/>
                </a:moveTo>
                <a:lnTo>
                  <a:pt x="84703" y="0"/>
                </a:lnTo>
                <a:lnTo>
                  <a:pt x="78331" y="236"/>
                </a:lnTo>
                <a:lnTo>
                  <a:pt x="38575" y="13681"/>
                </a:lnTo>
                <a:lnTo>
                  <a:pt x="10584" y="43720"/>
                </a:lnTo>
                <a:lnTo>
                  <a:pt x="0" y="84713"/>
                </a:lnTo>
                <a:lnTo>
                  <a:pt x="0" y="1057655"/>
                </a:lnTo>
                <a:lnTo>
                  <a:pt x="1416801" y="1057655"/>
                </a:lnTo>
                <a:lnTo>
                  <a:pt x="1416565" y="78339"/>
                </a:lnTo>
                <a:lnTo>
                  <a:pt x="1403129" y="38578"/>
                </a:lnTo>
                <a:lnTo>
                  <a:pt x="1373098" y="10585"/>
                </a:lnTo>
                <a:lnTo>
                  <a:pt x="1332097" y="0"/>
                </a:lnTo>
                <a:close/>
              </a:path>
            </a:pathLst>
          </a:custGeom>
          <a:solidFill>
            <a:srgbClr val="FFFFFF"/>
          </a:solidFill>
        </p:spPr>
        <p:txBody>
          <a:bodyPr wrap="square" lIns="0" tIns="0" rIns="0" bIns="0" rtlCol="0"/>
          <a:lstStyle/>
          <a:p>
            <a:endParaRPr/>
          </a:p>
        </p:txBody>
      </p:sp>
      <p:sp>
        <p:nvSpPr>
          <p:cNvPr id="33" name="object 33"/>
          <p:cNvSpPr/>
          <p:nvPr/>
        </p:nvSpPr>
        <p:spPr>
          <a:xfrm>
            <a:off x="6324600" y="1581150"/>
            <a:ext cx="1416685" cy="455295"/>
          </a:xfrm>
          <a:custGeom>
            <a:avLst/>
            <a:gdLst/>
            <a:ahLst/>
            <a:cxnLst/>
            <a:rect l="l" t="t" r="r" b="b"/>
            <a:pathLst>
              <a:path w="1416685" h="455295">
                <a:moveTo>
                  <a:pt x="0" y="454746"/>
                </a:moveTo>
                <a:lnTo>
                  <a:pt x="1416689" y="454746"/>
                </a:lnTo>
                <a:lnTo>
                  <a:pt x="1416689" y="0"/>
                </a:lnTo>
                <a:lnTo>
                  <a:pt x="0" y="0"/>
                </a:lnTo>
                <a:lnTo>
                  <a:pt x="0" y="454746"/>
                </a:lnTo>
                <a:close/>
              </a:path>
            </a:pathLst>
          </a:custGeom>
          <a:solidFill>
            <a:srgbClr val="FF0000"/>
          </a:solidFill>
        </p:spPr>
        <p:txBody>
          <a:bodyPr wrap="square" lIns="0" tIns="0" rIns="0" bIns="0" rtlCol="0"/>
          <a:lstStyle/>
          <a:p>
            <a:pPr marL="12700">
              <a:lnSpc>
                <a:spcPct val="100000"/>
              </a:lnSpc>
            </a:pPr>
            <a:r>
              <a:rPr lang="en-US" sz="1200" b="1" dirty="0" smtClean="0">
                <a:solidFill>
                  <a:srgbClr val="FFFFFF"/>
                </a:solidFill>
                <a:latin typeface="Arial"/>
                <a:cs typeface="Arial"/>
              </a:rPr>
              <a:t>Demographical</a:t>
            </a:r>
          </a:p>
          <a:p>
            <a:pPr marL="12700">
              <a:lnSpc>
                <a:spcPct val="100000"/>
              </a:lnSpc>
            </a:pPr>
            <a:r>
              <a:rPr lang="en-US" sz="1200" b="1" dirty="0" smtClean="0">
                <a:solidFill>
                  <a:srgbClr val="FFFFFF"/>
                </a:solidFill>
                <a:latin typeface="Arial"/>
                <a:cs typeface="Arial"/>
              </a:rPr>
              <a:t>Audience</a:t>
            </a:r>
            <a:endParaRPr lang="en-US" sz="1200" b="1" dirty="0">
              <a:latin typeface="Arial"/>
              <a:cs typeface="Arial"/>
            </a:endParaRPr>
          </a:p>
        </p:txBody>
      </p:sp>
      <p:sp>
        <p:nvSpPr>
          <p:cNvPr id="41" name="object 41"/>
          <p:cNvSpPr/>
          <p:nvPr/>
        </p:nvSpPr>
        <p:spPr>
          <a:xfrm>
            <a:off x="3124200" y="1504950"/>
            <a:ext cx="1416685" cy="455295"/>
          </a:xfrm>
          <a:custGeom>
            <a:avLst/>
            <a:gdLst/>
            <a:ahLst/>
            <a:cxnLst/>
            <a:rect l="l" t="t" r="r" b="b"/>
            <a:pathLst>
              <a:path w="1416684" h="455294">
                <a:moveTo>
                  <a:pt x="0" y="454746"/>
                </a:moveTo>
                <a:lnTo>
                  <a:pt x="1416689" y="454746"/>
                </a:lnTo>
                <a:lnTo>
                  <a:pt x="1416689" y="0"/>
                </a:lnTo>
                <a:lnTo>
                  <a:pt x="0" y="0"/>
                </a:lnTo>
                <a:lnTo>
                  <a:pt x="0" y="454746"/>
                </a:lnTo>
                <a:close/>
              </a:path>
            </a:pathLst>
          </a:custGeom>
          <a:solidFill>
            <a:srgbClr val="00AFF0"/>
          </a:solidFill>
        </p:spPr>
        <p:txBody>
          <a:bodyPr wrap="square" lIns="0" tIns="0" rIns="0" bIns="0" rtlCol="0"/>
          <a:lstStyle/>
          <a:p>
            <a:pPr marL="12700">
              <a:lnSpc>
                <a:spcPct val="100000"/>
              </a:lnSpc>
            </a:pPr>
            <a:r>
              <a:rPr lang="en-US" sz="1100" b="1" dirty="0" smtClean="0">
                <a:solidFill>
                  <a:srgbClr val="FFFFFF"/>
                </a:solidFill>
                <a:latin typeface="Arial"/>
                <a:cs typeface="Arial"/>
              </a:rPr>
              <a:t>Geographical</a:t>
            </a:r>
          </a:p>
          <a:p>
            <a:pPr marL="12700">
              <a:lnSpc>
                <a:spcPct val="100000"/>
              </a:lnSpc>
            </a:pPr>
            <a:r>
              <a:rPr lang="en-US" sz="1100" b="1" dirty="0" smtClean="0">
                <a:solidFill>
                  <a:srgbClr val="FFFFFF"/>
                </a:solidFill>
                <a:latin typeface="Arial"/>
                <a:cs typeface="Arial"/>
              </a:rPr>
              <a:t>Expansion</a:t>
            </a:r>
            <a:endParaRPr lang="en-US" sz="1100" b="1" dirty="0">
              <a:latin typeface="Arial"/>
              <a:cs typeface="Arial"/>
            </a:endParaRPr>
          </a:p>
        </p:txBody>
      </p:sp>
      <p:sp>
        <p:nvSpPr>
          <p:cNvPr id="46" name="object 46"/>
          <p:cNvSpPr txBox="1">
            <a:spLocks noGrp="1"/>
          </p:cNvSpPr>
          <p:nvPr>
            <p:ph type="sldNum" sz="quarter" idx="7"/>
          </p:nvPr>
        </p:nvSpPr>
        <p:spPr>
          <a:prstGeom prst="rect">
            <a:avLst/>
          </a:prstGeom>
        </p:spPr>
        <p:txBody>
          <a:bodyPr vert="horz" wrap="square" lIns="0" tIns="0" rIns="0" bIns="0" rtlCol="0">
            <a:spAutoFit/>
          </a:bodyPr>
          <a:lstStyle/>
          <a:p>
            <a:pPr marL="101600">
              <a:lnSpc>
                <a:spcPct val="100000"/>
              </a:lnSpc>
            </a:pPr>
            <a:fld id="{81D60167-4931-47E6-BA6A-407CBD079E47}" type="slidenum">
              <a:rPr spc="35" dirty="0"/>
              <a:pPr marL="101600">
                <a:lnSpc>
                  <a:spcPct val="100000"/>
                </a:lnSpc>
              </a:pPr>
              <a:t>6</a:t>
            </a:fld>
            <a:endParaRPr spc="35" dirty="0"/>
          </a:p>
        </p:txBody>
      </p:sp>
      <p:sp>
        <p:nvSpPr>
          <p:cNvPr id="47" name="object 2"/>
          <p:cNvSpPr txBox="1"/>
          <p:nvPr/>
        </p:nvSpPr>
        <p:spPr>
          <a:xfrm>
            <a:off x="762000" y="666750"/>
            <a:ext cx="1066800" cy="369332"/>
          </a:xfrm>
          <a:prstGeom prst="rect">
            <a:avLst/>
          </a:prstGeom>
        </p:spPr>
        <p:txBody>
          <a:bodyPr vert="horz" wrap="square" lIns="0" tIns="0" rIns="0" bIns="0" rtlCol="0">
            <a:spAutoFit/>
          </a:bodyPr>
          <a:lstStyle/>
          <a:p>
            <a:pPr marL="12700">
              <a:lnSpc>
                <a:spcPct val="100000"/>
              </a:lnSpc>
            </a:pPr>
            <a:r>
              <a:rPr lang="en-US" sz="2400" b="1" dirty="0" smtClean="0">
                <a:solidFill>
                  <a:srgbClr val="FFFFFF"/>
                </a:solidFill>
                <a:latin typeface="Arial Black"/>
                <a:cs typeface="Arial Black"/>
              </a:rPr>
              <a:t>Is Not</a:t>
            </a:r>
            <a:endParaRPr sz="2400">
              <a:latin typeface="Arial Black"/>
              <a:cs typeface="Arial Black"/>
            </a:endParaRPr>
          </a:p>
        </p:txBody>
      </p:sp>
      <p:sp>
        <p:nvSpPr>
          <p:cNvPr id="48" name="object 2"/>
          <p:cNvSpPr txBox="1"/>
          <p:nvPr/>
        </p:nvSpPr>
        <p:spPr>
          <a:xfrm>
            <a:off x="152400" y="1200150"/>
            <a:ext cx="990600" cy="369332"/>
          </a:xfrm>
          <a:prstGeom prst="rect">
            <a:avLst/>
          </a:prstGeom>
        </p:spPr>
        <p:txBody>
          <a:bodyPr vert="horz" wrap="square" lIns="0" tIns="0" rIns="0" bIns="0" rtlCol="0">
            <a:spAutoFit/>
          </a:bodyPr>
          <a:lstStyle/>
          <a:p>
            <a:pPr marL="12700">
              <a:lnSpc>
                <a:spcPct val="100000"/>
              </a:lnSpc>
            </a:pPr>
            <a:r>
              <a:rPr lang="en-US" sz="2400" b="1" dirty="0" smtClean="0">
                <a:solidFill>
                  <a:srgbClr val="FFFFFF"/>
                </a:solidFill>
                <a:latin typeface="Arial Black"/>
                <a:cs typeface="Arial Black"/>
              </a:rPr>
              <a:t>What</a:t>
            </a:r>
            <a:endParaRPr sz="2400">
              <a:latin typeface="Arial Black"/>
              <a:cs typeface="Arial Black"/>
            </a:endParaRPr>
          </a:p>
        </p:txBody>
      </p:sp>
      <p:sp>
        <p:nvSpPr>
          <p:cNvPr id="49" name="object 2"/>
          <p:cNvSpPr txBox="1"/>
          <p:nvPr/>
        </p:nvSpPr>
        <p:spPr>
          <a:xfrm>
            <a:off x="533400" y="1657350"/>
            <a:ext cx="1905000" cy="369332"/>
          </a:xfrm>
          <a:prstGeom prst="rect">
            <a:avLst/>
          </a:prstGeom>
        </p:spPr>
        <p:txBody>
          <a:bodyPr vert="horz" wrap="square" lIns="0" tIns="0" rIns="0" bIns="0" rtlCol="0">
            <a:spAutoFit/>
          </a:bodyPr>
          <a:lstStyle/>
          <a:p>
            <a:pPr marL="12700">
              <a:lnSpc>
                <a:spcPct val="100000"/>
              </a:lnSpc>
            </a:pPr>
            <a:r>
              <a:rPr lang="en-US" sz="2400" b="1" dirty="0" smtClean="0">
                <a:solidFill>
                  <a:srgbClr val="FFFFFF"/>
                </a:solidFill>
                <a:latin typeface="Arial Black"/>
                <a:cs typeface="Arial Black"/>
              </a:rPr>
              <a:t>We </a:t>
            </a:r>
            <a:r>
              <a:rPr lang="en-US" sz="2400" b="1" dirty="0" smtClean="0">
                <a:solidFill>
                  <a:srgbClr val="FFFF00"/>
                </a:solidFill>
                <a:latin typeface="Arial Black"/>
                <a:cs typeface="Arial Black"/>
              </a:rPr>
              <a:t>Invest</a:t>
            </a:r>
            <a:endParaRPr sz="2400" dirty="0">
              <a:solidFill>
                <a:srgbClr val="FFFF00"/>
              </a:solidFill>
              <a:latin typeface="Arial Black"/>
              <a:cs typeface="Arial Black"/>
            </a:endParaRPr>
          </a:p>
        </p:txBody>
      </p:sp>
      <p:sp>
        <p:nvSpPr>
          <p:cNvPr id="50" name="object 2"/>
          <p:cNvSpPr txBox="1"/>
          <p:nvPr/>
        </p:nvSpPr>
        <p:spPr>
          <a:xfrm>
            <a:off x="0" y="2343150"/>
            <a:ext cx="1668074" cy="369332"/>
          </a:xfrm>
          <a:prstGeom prst="rect">
            <a:avLst/>
          </a:prstGeom>
        </p:spPr>
        <p:txBody>
          <a:bodyPr vert="horz" wrap="square" lIns="0" tIns="0" rIns="0" bIns="0" rtlCol="0">
            <a:spAutoFit/>
          </a:bodyPr>
          <a:lstStyle/>
          <a:p>
            <a:pPr marL="12700">
              <a:lnSpc>
                <a:spcPct val="100000"/>
              </a:lnSpc>
            </a:pPr>
            <a:r>
              <a:rPr lang="en-US" sz="2400" b="1" dirty="0" smtClean="0">
                <a:solidFill>
                  <a:srgbClr val="4747FF"/>
                </a:solidFill>
                <a:latin typeface="Arial Black"/>
                <a:cs typeface="Arial Black"/>
              </a:rPr>
              <a:t>Business</a:t>
            </a:r>
            <a:endParaRPr sz="2400">
              <a:solidFill>
                <a:srgbClr val="4747FF"/>
              </a:solidFill>
              <a:latin typeface="Arial Black"/>
              <a:cs typeface="Arial Black"/>
            </a:endParaRPr>
          </a:p>
        </p:txBody>
      </p:sp>
      <p:sp>
        <p:nvSpPr>
          <p:cNvPr id="52" name="object 2"/>
          <p:cNvSpPr txBox="1"/>
          <p:nvPr/>
        </p:nvSpPr>
        <p:spPr>
          <a:xfrm>
            <a:off x="685800" y="2876550"/>
            <a:ext cx="457200" cy="369332"/>
          </a:xfrm>
          <a:prstGeom prst="rect">
            <a:avLst/>
          </a:prstGeom>
        </p:spPr>
        <p:txBody>
          <a:bodyPr vert="horz" wrap="square" lIns="0" tIns="0" rIns="0" bIns="0" rtlCol="0">
            <a:spAutoFit/>
          </a:bodyPr>
          <a:lstStyle/>
          <a:p>
            <a:pPr marL="12700">
              <a:lnSpc>
                <a:spcPct val="100000"/>
              </a:lnSpc>
            </a:pPr>
            <a:r>
              <a:rPr lang="en-US" sz="2400" b="1" dirty="0" smtClean="0">
                <a:solidFill>
                  <a:srgbClr val="FFFFFF"/>
                </a:solidFill>
                <a:latin typeface="Arial Black"/>
                <a:cs typeface="Arial Black"/>
              </a:rPr>
              <a:t>Is</a:t>
            </a:r>
            <a:endParaRPr sz="2400">
              <a:latin typeface="Arial Black"/>
              <a:cs typeface="Arial Black"/>
            </a:endParaRPr>
          </a:p>
        </p:txBody>
      </p:sp>
      <p:sp>
        <p:nvSpPr>
          <p:cNvPr id="53" name="object 2"/>
          <p:cNvSpPr txBox="1"/>
          <p:nvPr/>
        </p:nvSpPr>
        <p:spPr>
          <a:xfrm>
            <a:off x="914400" y="3409950"/>
            <a:ext cx="990600" cy="369332"/>
          </a:xfrm>
          <a:prstGeom prst="rect">
            <a:avLst/>
          </a:prstGeom>
        </p:spPr>
        <p:txBody>
          <a:bodyPr vert="horz" wrap="square" lIns="0" tIns="0" rIns="0" bIns="0" rtlCol="0">
            <a:spAutoFit/>
          </a:bodyPr>
          <a:lstStyle/>
          <a:p>
            <a:pPr marL="12700">
              <a:lnSpc>
                <a:spcPct val="100000"/>
              </a:lnSpc>
            </a:pPr>
            <a:r>
              <a:rPr lang="en-US" sz="2400" b="1" dirty="0" smtClean="0">
                <a:solidFill>
                  <a:srgbClr val="FFFFFF"/>
                </a:solidFill>
                <a:latin typeface="Arial Black"/>
                <a:cs typeface="Arial Black"/>
              </a:rPr>
              <a:t>What</a:t>
            </a:r>
            <a:endParaRPr sz="2400">
              <a:latin typeface="Arial Black"/>
              <a:cs typeface="Arial Black"/>
            </a:endParaRPr>
          </a:p>
        </p:txBody>
      </p:sp>
      <p:sp>
        <p:nvSpPr>
          <p:cNvPr id="54" name="object 2"/>
          <p:cNvSpPr txBox="1"/>
          <p:nvPr/>
        </p:nvSpPr>
        <p:spPr>
          <a:xfrm>
            <a:off x="304800" y="4019550"/>
            <a:ext cx="2057400" cy="369332"/>
          </a:xfrm>
          <a:prstGeom prst="rect">
            <a:avLst/>
          </a:prstGeom>
        </p:spPr>
        <p:txBody>
          <a:bodyPr vert="horz" wrap="square" lIns="0" tIns="0" rIns="0" bIns="0" rtlCol="0">
            <a:spAutoFit/>
          </a:bodyPr>
          <a:lstStyle/>
          <a:p>
            <a:pPr marL="12700">
              <a:lnSpc>
                <a:spcPct val="100000"/>
              </a:lnSpc>
            </a:pPr>
            <a:r>
              <a:rPr lang="en-US" sz="2400" b="1" dirty="0" smtClean="0">
                <a:solidFill>
                  <a:srgbClr val="FFFFFF"/>
                </a:solidFill>
                <a:latin typeface="Arial Black"/>
                <a:cs typeface="Arial Black"/>
              </a:rPr>
              <a:t>We</a:t>
            </a:r>
            <a:r>
              <a:rPr lang="en-US" sz="2400" b="1" dirty="0" smtClean="0">
                <a:solidFill>
                  <a:srgbClr val="FFFFFF"/>
                </a:solidFill>
                <a:latin typeface="Arial Black"/>
                <a:cs typeface="Arial Black"/>
              </a:rPr>
              <a:t> </a:t>
            </a:r>
            <a:r>
              <a:rPr lang="en-US" sz="2400" b="1" dirty="0" smtClean="0">
                <a:solidFill>
                  <a:srgbClr val="FFFF00"/>
                </a:solidFill>
                <a:latin typeface="Arial Black"/>
                <a:cs typeface="Arial Black"/>
              </a:rPr>
              <a:t>Harvest</a:t>
            </a:r>
            <a:endParaRPr sz="2400" dirty="0">
              <a:solidFill>
                <a:srgbClr val="FFFF00"/>
              </a:solidFill>
              <a:latin typeface="Arial Black"/>
              <a:cs typeface="Arial Black"/>
            </a:endParaRPr>
          </a:p>
        </p:txBody>
      </p:sp>
      <p:grpSp>
        <p:nvGrpSpPr>
          <p:cNvPr id="62" name="Group 61"/>
          <p:cNvGrpSpPr/>
          <p:nvPr/>
        </p:nvGrpSpPr>
        <p:grpSpPr>
          <a:xfrm>
            <a:off x="6324600" y="209550"/>
            <a:ext cx="1752600" cy="1981200"/>
            <a:chOff x="4070603" y="2359782"/>
            <a:chExt cx="1752600" cy="1981200"/>
          </a:xfrm>
        </p:grpSpPr>
        <p:sp>
          <p:nvSpPr>
            <p:cNvPr id="31" name="object 31"/>
            <p:cNvSpPr/>
            <p:nvPr/>
          </p:nvSpPr>
          <p:spPr>
            <a:xfrm>
              <a:off x="4070603" y="2359782"/>
              <a:ext cx="1447800" cy="1352550"/>
            </a:xfrm>
            <a:custGeom>
              <a:avLst/>
              <a:gdLst/>
              <a:ahLst/>
              <a:cxnLst/>
              <a:rect l="l" t="t" r="r" b="b"/>
              <a:pathLst>
                <a:path w="1417320" h="1057910">
                  <a:moveTo>
                    <a:pt x="84703" y="0"/>
                  </a:moveTo>
                  <a:lnTo>
                    <a:pt x="1332097" y="0"/>
                  </a:lnTo>
                  <a:lnTo>
                    <a:pt x="1346636" y="1245"/>
                  </a:lnTo>
                  <a:lnTo>
                    <a:pt x="1384605" y="18260"/>
                  </a:lnTo>
                  <a:lnTo>
                    <a:pt x="1409729" y="50803"/>
                  </a:lnTo>
                  <a:lnTo>
                    <a:pt x="1416801" y="1057655"/>
                  </a:lnTo>
                  <a:lnTo>
                    <a:pt x="0" y="1057655"/>
                  </a:lnTo>
                  <a:lnTo>
                    <a:pt x="0" y="84713"/>
                  </a:lnTo>
                  <a:lnTo>
                    <a:pt x="1245" y="70180"/>
                  </a:lnTo>
                  <a:lnTo>
                    <a:pt x="18258" y="32212"/>
                  </a:lnTo>
                  <a:lnTo>
                    <a:pt x="50798" y="7077"/>
                  </a:lnTo>
                  <a:lnTo>
                    <a:pt x="84703" y="0"/>
                  </a:lnTo>
                  <a:close/>
                </a:path>
              </a:pathLst>
            </a:custGeom>
            <a:ln w="25399">
              <a:solidFill>
                <a:srgbClr val="FF0000"/>
              </a:solidFill>
            </a:ln>
          </p:spPr>
          <p:txBody>
            <a:bodyPr wrap="square" lIns="0" tIns="0" rIns="0" bIns="0" rtlCol="0"/>
            <a:lstStyle/>
            <a:p>
              <a:endParaRPr/>
            </a:p>
          </p:txBody>
        </p:sp>
        <p:sp>
          <p:nvSpPr>
            <p:cNvPr id="34" name="object 34"/>
            <p:cNvSpPr/>
            <p:nvPr/>
          </p:nvSpPr>
          <p:spPr>
            <a:xfrm>
              <a:off x="4070603" y="3711263"/>
              <a:ext cx="1416685" cy="455295"/>
            </a:xfrm>
            <a:custGeom>
              <a:avLst/>
              <a:gdLst/>
              <a:ahLst/>
              <a:cxnLst/>
              <a:rect l="l" t="t" r="r" b="b"/>
              <a:pathLst>
                <a:path w="1416685" h="455295">
                  <a:moveTo>
                    <a:pt x="0" y="454746"/>
                  </a:moveTo>
                  <a:lnTo>
                    <a:pt x="1416689" y="454746"/>
                  </a:lnTo>
                  <a:lnTo>
                    <a:pt x="1416689" y="0"/>
                  </a:lnTo>
                  <a:lnTo>
                    <a:pt x="0" y="0"/>
                  </a:lnTo>
                  <a:lnTo>
                    <a:pt x="0" y="454746"/>
                  </a:lnTo>
                  <a:close/>
                </a:path>
              </a:pathLst>
            </a:custGeom>
            <a:ln w="25399">
              <a:solidFill>
                <a:srgbClr val="3980B9"/>
              </a:solidFill>
            </a:ln>
          </p:spPr>
          <p:txBody>
            <a:bodyPr wrap="square" lIns="0" tIns="0" rIns="0" bIns="0" rtlCol="0"/>
            <a:lstStyle/>
            <a:p>
              <a:endParaRPr/>
            </a:p>
          </p:txBody>
        </p:sp>
        <p:pic>
          <p:nvPicPr>
            <p:cNvPr id="64" name="Picture 63"/>
            <p:cNvPicPr>
              <a:picLocks noChangeAspect="1" noChangeArrowheads="1"/>
            </p:cNvPicPr>
            <p:nvPr/>
          </p:nvPicPr>
          <p:blipFill>
            <a:blip r:embed="rId3" cstate="print">
              <a:duotone>
                <a:prstClr val="black"/>
                <a:schemeClr val="tx2">
                  <a:tint val="45000"/>
                  <a:satMod val="400000"/>
                </a:schemeClr>
              </a:duotone>
            </a:blip>
            <a:srcRect b="43062"/>
            <a:stretch>
              <a:fillRect/>
            </a:stretch>
          </p:blipFill>
          <p:spPr bwMode="auto">
            <a:xfrm>
              <a:off x="5137403" y="3655182"/>
              <a:ext cx="685800" cy="685800"/>
            </a:xfrm>
            <a:prstGeom prst="roundRect">
              <a:avLst>
                <a:gd name="adj" fmla="val 50000"/>
              </a:avLst>
            </a:prstGeom>
            <a:noFill/>
            <a:ln w="9525">
              <a:noFill/>
              <a:miter lim="800000"/>
              <a:headEnd/>
              <a:tailEnd/>
            </a:ln>
            <a:effectLst/>
          </p:spPr>
        </p:pic>
      </p:grpSp>
      <p:pic>
        <p:nvPicPr>
          <p:cNvPr id="38919" name="Picture 7"/>
          <p:cNvPicPr>
            <a:picLocks noChangeAspect="1" noChangeArrowheads="1"/>
          </p:cNvPicPr>
          <p:nvPr/>
        </p:nvPicPr>
        <p:blipFill>
          <a:blip r:embed="rId4" cstate="print"/>
          <a:srcRect/>
          <a:stretch>
            <a:fillRect/>
          </a:stretch>
        </p:blipFill>
        <p:spPr bwMode="auto">
          <a:xfrm>
            <a:off x="6324600" y="285750"/>
            <a:ext cx="1371600" cy="1089239"/>
          </a:xfrm>
          <a:prstGeom prst="ellipse">
            <a:avLst/>
          </a:prstGeom>
          <a:noFill/>
          <a:ln w="9525">
            <a:noFill/>
            <a:miter lim="800000"/>
            <a:headEnd/>
            <a:tailEnd/>
          </a:ln>
          <a:effectLst/>
        </p:spPr>
      </p:pic>
      <p:grpSp>
        <p:nvGrpSpPr>
          <p:cNvPr id="58" name="Group 57"/>
          <p:cNvGrpSpPr/>
          <p:nvPr/>
        </p:nvGrpSpPr>
        <p:grpSpPr>
          <a:xfrm>
            <a:off x="3124200" y="209550"/>
            <a:ext cx="1600200" cy="1905000"/>
            <a:chOff x="7238115" y="590550"/>
            <a:chExt cx="1600200" cy="1905000"/>
          </a:xfrm>
        </p:grpSpPr>
        <p:sp>
          <p:nvSpPr>
            <p:cNvPr id="39" name="object 39"/>
            <p:cNvSpPr/>
            <p:nvPr/>
          </p:nvSpPr>
          <p:spPr>
            <a:xfrm>
              <a:off x="7238115" y="590550"/>
              <a:ext cx="1416685" cy="1289436"/>
            </a:xfrm>
            <a:custGeom>
              <a:avLst/>
              <a:gdLst/>
              <a:ahLst/>
              <a:cxnLst/>
              <a:rect l="l" t="t" r="r" b="b"/>
              <a:pathLst>
                <a:path w="1416684" h="1057910">
                  <a:moveTo>
                    <a:pt x="84581" y="0"/>
                  </a:moveTo>
                  <a:lnTo>
                    <a:pt x="1332097" y="0"/>
                  </a:lnTo>
                  <a:lnTo>
                    <a:pt x="1346646" y="1244"/>
                  </a:lnTo>
                  <a:lnTo>
                    <a:pt x="1384610" y="18253"/>
                  </a:lnTo>
                  <a:lnTo>
                    <a:pt x="1409681" y="50817"/>
                  </a:lnTo>
                  <a:lnTo>
                    <a:pt x="1416679" y="1057534"/>
                  </a:lnTo>
                  <a:lnTo>
                    <a:pt x="0" y="1057534"/>
                  </a:lnTo>
                  <a:lnTo>
                    <a:pt x="0" y="84581"/>
                  </a:lnTo>
                  <a:lnTo>
                    <a:pt x="1245" y="70025"/>
                  </a:lnTo>
                  <a:lnTo>
                    <a:pt x="18262" y="32056"/>
                  </a:lnTo>
                  <a:lnTo>
                    <a:pt x="50830" y="6993"/>
                  </a:lnTo>
                  <a:lnTo>
                    <a:pt x="84581" y="0"/>
                  </a:lnTo>
                  <a:close/>
                </a:path>
              </a:pathLst>
            </a:custGeom>
            <a:ln w="25399">
              <a:solidFill>
                <a:srgbClr val="3980B9"/>
              </a:solidFill>
            </a:ln>
          </p:spPr>
          <p:txBody>
            <a:bodyPr wrap="square" lIns="0" tIns="0" rIns="0" bIns="0" rtlCol="0"/>
            <a:lstStyle/>
            <a:p>
              <a:endParaRPr/>
            </a:p>
          </p:txBody>
        </p:sp>
        <p:pic>
          <p:nvPicPr>
            <p:cNvPr id="59" name="Picture 58"/>
            <p:cNvPicPr>
              <a:picLocks noChangeAspect="1" noChangeArrowheads="1"/>
            </p:cNvPicPr>
            <p:nvPr/>
          </p:nvPicPr>
          <p:blipFill>
            <a:blip r:embed="rId3" cstate="print">
              <a:duotone>
                <a:prstClr val="black"/>
                <a:schemeClr val="tx2">
                  <a:tint val="45000"/>
                  <a:satMod val="400000"/>
                </a:schemeClr>
              </a:duotone>
            </a:blip>
            <a:srcRect b="43062"/>
            <a:stretch>
              <a:fillRect/>
            </a:stretch>
          </p:blipFill>
          <p:spPr bwMode="auto">
            <a:xfrm>
              <a:off x="8152515" y="1809750"/>
              <a:ext cx="685800" cy="685800"/>
            </a:xfrm>
            <a:prstGeom prst="roundRect">
              <a:avLst>
                <a:gd name="adj" fmla="val 50000"/>
              </a:avLst>
            </a:prstGeom>
            <a:noFill/>
            <a:ln w="9525">
              <a:noFill/>
              <a:miter lim="800000"/>
              <a:headEnd/>
              <a:tailEnd/>
            </a:ln>
            <a:effectLst/>
          </p:spPr>
        </p:pic>
        <p:pic>
          <p:nvPicPr>
            <p:cNvPr id="38920" name="Picture 8"/>
            <p:cNvPicPr>
              <a:picLocks noChangeAspect="1" noChangeArrowheads="1"/>
            </p:cNvPicPr>
            <p:nvPr/>
          </p:nvPicPr>
          <p:blipFill>
            <a:blip r:embed="rId5" cstate="print"/>
            <a:srcRect l="5263" t="6934" r="5263" b="5474"/>
            <a:stretch>
              <a:fillRect/>
            </a:stretch>
          </p:blipFill>
          <p:spPr bwMode="auto">
            <a:xfrm>
              <a:off x="7391400" y="666750"/>
              <a:ext cx="1219200" cy="1147482"/>
            </a:xfrm>
            <a:prstGeom prst="rect">
              <a:avLst/>
            </a:prstGeom>
            <a:noFill/>
            <a:ln w="9525">
              <a:noFill/>
              <a:miter lim="800000"/>
              <a:headEnd/>
              <a:tailEnd/>
            </a:ln>
            <a:effectLst/>
          </p:spPr>
        </p:pic>
      </p:grpSp>
      <p:grpSp>
        <p:nvGrpSpPr>
          <p:cNvPr id="67" name="Group 66"/>
          <p:cNvGrpSpPr/>
          <p:nvPr/>
        </p:nvGrpSpPr>
        <p:grpSpPr>
          <a:xfrm>
            <a:off x="3124200" y="2495550"/>
            <a:ext cx="1828800" cy="1981200"/>
            <a:chOff x="6020196" y="2343019"/>
            <a:chExt cx="1828800" cy="1981200"/>
          </a:xfrm>
        </p:grpSpPr>
        <p:sp>
          <p:nvSpPr>
            <p:cNvPr id="23" name="object 23"/>
            <p:cNvSpPr/>
            <p:nvPr/>
          </p:nvSpPr>
          <p:spPr>
            <a:xfrm>
              <a:off x="6020196" y="2343019"/>
              <a:ext cx="1417320" cy="1371600"/>
            </a:xfrm>
            <a:custGeom>
              <a:avLst/>
              <a:gdLst/>
              <a:ahLst/>
              <a:cxnLst/>
              <a:rect l="l" t="t" r="r" b="b"/>
              <a:pathLst>
                <a:path w="1417320" h="1057910">
                  <a:moveTo>
                    <a:pt x="84581" y="0"/>
                  </a:moveTo>
                  <a:lnTo>
                    <a:pt x="1332097" y="0"/>
                  </a:lnTo>
                  <a:lnTo>
                    <a:pt x="1346628" y="1245"/>
                  </a:lnTo>
                  <a:lnTo>
                    <a:pt x="1384592" y="18260"/>
                  </a:lnTo>
                  <a:lnTo>
                    <a:pt x="1409724" y="50803"/>
                  </a:lnTo>
                  <a:lnTo>
                    <a:pt x="1416801" y="1057655"/>
                  </a:lnTo>
                  <a:lnTo>
                    <a:pt x="0" y="1057655"/>
                  </a:lnTo>
                  <a:lnTo>
                    <a:pt x="0" y="84713"/>
                  </a:lnTo>
                  <a:lnTo>
                    <a:pt x="1242" y="70170"/>
                  </a:lnTo>
                  <a:lnTo>
                    <a:pt x="18226" y="32180"/>
                  </a:lnTo>
                  <a:lnTo>
                    <a:pt x="50748" y="7049"/>
                  </a:lnTo>
                  <a:lnTo>
                    <a:pt x="84581" y="0"/>
                  </a:lnTo>
                  <a:close/>
                </a:path>
              </a:pathLst>
            </a:custGeom>
            <a:ln w="25399">
              <a:solidFill>
                <a:srgbClr val="6F2F9F"/>
              </a:solidFill>
            </a:ln>
          </p:spPr>
          <p:txBody>
            <a:bodyPr wrap="square" lIns="0" tIns="0" rIns="0" bIns="0" rtlCol="0"/>
            <a:lstStyle/>
            <a:p>
              <a:endParaRPr/>
            </a:p>
          </p:txBody>
        </p:sp>
        <p:sp>
          <p:nvSpPr>
            <p:cNvPr id="25" name="object 25"/>
            <p:cNvSpPr/>
            <p:nvPr/>
          </p:nvSpPr>
          <p:spPr>
            <a:xfrm>
              <a:off x="6020196" y="3713536"/>
              <a:ext cx="1416685" cy="455295"/>
            </a:xfrm>
            <a:custGeom>
              <a:avLst/>
              <a:gdLst/>
              <a:ahLst/>
              <a:cxnLst/>
              <a:rect l="l" t="t" r="r" b="b"/>
              <a:pathLst>
                <a:path w="1416684" h="455295">
                  <a:moveTo>
                    <a:pt x="0" y="454746"/>
                  </a:moveTo>
                  <a:lnTo>
                    <a:pt x="1416689" y="454746"/>
                  </a:lnTo>
                  <a:lnTo>
                    <a:pt x="1416689" y="0"/>
                  </a:lnTo>
                  <a:lnTo>
                    <a:pt x="0" y="0"/>
                  </a:lnTo>
                  <a:lnTo>
                    <a:pt x="0" y="454746"/>
                  </a:lnTo>
                  <a:close/>
                </a:path>
              </a:pathLst>
            </a:custGeom>
            <a:solidFill>
              <a:srgbClr val="6F2F9F"/>
            </a:solidFill>
          </p:spPr>
          <p:txBody>
            <a:bodyPr wrap="square" lIns="0" tIns="0" rIns="0" bIns="0" rtlCol="0"/>
            <a:lstStyle/>
            <a:p>
              <a:endParaRPr/>
            </a:p>
          </p:txBody>
        </p:sp>
        <p:sp>
          <p:nvSpPr>
            <p:cNvPr id="27" name="object 27"/>
            <p:cNvSpPr txBox="1"/>
            <p:nvPr/>
          </p:nvSpPr>
          <p:spPr>
            <a:xfrm>
              <a:off x="6096396" y="3790819"/>
              <a:ext cx="990600" cy="276999"/>
            </a:xfrm>
            <a:prstGeom prst="rect">
              <a:avLst/>
            </a:prstGeom>
          </p:spPr>
          <p:txBody>
            <a:bodyPr vert="horz" wrap="square" lIns="0" tIns="0" rIns="0" bIns="0" rtlCol="0">
              <a:spAutoFit/>
            </a:bodyPr>
            <a:lstStyle/>
            <a:p>
              <a:pPr marL="12700">
                <a:lnSpc>
                  <a:spcPct val="100000"/>
                </a:lnSpc>
              </a:pPr>
              <a:r>
                <a:rPr lang="en-US" b="1" spc="-5" dirty="0" smtClean="0">
                  <a:solidFill>
                    <a:srgbClr val="FFFFFF"/>
                  </a:solidFill>
                  <a:latin typeface="Arial"/>
                  <a:cs typeface="Arial"/>
                </a:rPr>
                <a:t>Projects</a:t>
              </a:r>
              <a:endParaRPr b="1">
                <a:latin typeface="Arial"/>
                <a:cs typeface="Arial"/>
              </a:endParaRPr>
            </a:p>
          </p:txBody>
        </p:sp>
        <p:pic>
          <p:nvPicPr>
            <p:cNvPr id="68" name="Picture 67"/>
            <p:cNvPicPr>
              <a:picLocks noChangeAspect="1" noChangeArrowheads="1"/>
            </p:cNvPicPr>
            <p:nvPr/>
          </p:nvPicPr>
          <p:blipFill>
            <a:blip r:embed="rId3" cstate="print">
              <a:duotone>
                <a:prstClr val="black"/>
                <a:schemeClr val="tx2">
                  <a:tint val="45000"/>
                  <a:satMod val="400000"/>
                </a:schemeClr>
              </a:duotone>
            </a:blip>
            <a:srcRect b="43062"/>
            <a:stretch>
              <a:fillRect/>
            </a:stretch>
          </p:blipFill>
          <p:spPr bwMode="auto">
            <a:xfrm>
              <a:off x="7163196" y="3638419"/>
              <a:ext cx="685800" cy="685800"/>
            </a:xfrm>
            <a:prstGeom prst="roundRect">
              <a:avLst>
                <a:gd name="adj" fmla="val 50000"/>
              </a:avLst>
            </a:prstGeom>
            <a:noFill/>
            <a:ln w="9525">
              <a:noFill/>
              <a:miter lim="800000"/>
              <a:headEnd/>
              <a:tailEnd/>
            </a:ln>
            <a:effectLst/>
          </p:spPr>
        </p:pic>
        <p:pic>
          <p:nvPicPr>
            <p:cNvPr id="38921" name="Picture 9"/>
            <p:cNvPicPr>
              <a:picLocks noChangeAspect="1" noChangeArrowheads="1"/>
            </p:cNvPicPr>
            <p:nvPr/>
          </p:nvPicPr>
          <p:blipFill>
            <a:blip r:embed="rId6" cstate="print"/>
            <a:srcRect b="4762"/>
            <a:stretch>
              <a:fillRect/>
            </a:stretch>
          </p:blipFill>
          <p:spPr bwMode="auto">
            <a:xfrm>
              <a:off x="6248400" y="2724151"/>
              <a:ext cx="990600" cy="929430"/>
            </a:xfrm>
            <a:prstGeom prst="rect">
              <a:avLst/>
            </a:prstGeom>
            <a:noFill/>
            <a:ln w="9525">
              <a:noFill/>
              <a:miter lim="800000"/>
              <a:headEnd/>
              <a:tailEnd/>
            </a:ln>
            <a:effectLst/>
          </p:spPr>
        </p:pic>
      </p:grpSp>
      <p:grpSp>
        <p:nvGrpSpPr>
          <p:cNvPr id="70" name="Group 69"/>
          <p:cNvGrpSpPr/>
          <p:nvPr/>
        </p:nvGrpSpPr>
        <p:grpSpPr>
          <a:xfrm>
            <a:off x="6400800" y="2495550"/>
            <a:ext cx="1676400" cy="2032907"/>
            <a:chOff x="4070603" y="2207382"/>
            <a:chExt cx="1676400" cy="2108200"/>
          </a:xfrm>
        </p:grpSpPr>
        <p:sp>
          <p:nvSpPr>
            <p:cNvPr id="72" name="object 34"/>
            <p:cNvSpPr/>
            <p:nvPr/>
          </p:nvSpPr>
          <p:spPr>
            <a:xfrm>
              <a:off x="4070603" y="3711263"/>
              <a:ext cx="1416685" cy="455295"/>
            </a:xfrm>
            <a:custGeom>
              <a:avLst/>
              <a:gdLst/>
              <a:ahLst/>
              <a:cxnLst/>
              <a:rect l="l" t="t" r="r" b="b"/>
              <a:pathLst>
                <a:path w="1416685" h="455295">
                  <a:moveTo>
                    <a:pt x="0" y="454746"/>
                  </a:moveTo>
                  <a:lnTo>
                    <a:pt x="1416689" y="454746"/>
                  </a:lnTo>
                  <a:lnTo>
                    <a:pt x="1416689" y="0"/>
                  </a:lnTo>
                  <a:lnTo>
                    <a:pt x="0" y="0"/>
                  </a:lnTo>
                  <a:lnTo>
                    <a:pt x="0" y="454746"/>
                  </a:lnTo>
                  <a:close/>
                </a:path>
              </a:pathLst>
            </a:custGeom>
            <a:solidFill>
              <a:schemeClr val="accent2">
                <a:lumMod val="50000"/>
              </a:schemeClr>
            </a:solidFill>
            <a:ln w="25399">
              <a:solidFill>
                <a:srgbClr val="3980B9"/>
              </a:solidFill>
            </a:ln>
          </p:spPr>
          <p:txBody>
            <a:bodyPr wrap="square" lIns="0" tIns="0" rIns="0" bIns="0" rtlCol="0"/>
            <a:lstStyle/>
            <a:p>
              <a:endParaRPr>
                <a:solidFill>
                  <a:schemeClr val="accent2">
                    <a:lumMod val="75000"/>
                  </a:schemeClr>
                </a:solidFill>
              </a:endParaRPr>
            </a:p>
          </p:txBody>
        </p:sp>
        <p:sp>
          <p:nvSpPr>
            <p:cNvPr id="71" name="object 31"/>
            <p:cNvSpPr/>
            <p:nvPr/>
          </p:nvSpPr>
          <p:spPr>
            <a:xfrm>
              <a:off x="4070603" y="2207382"/>
              <a:ext cx="1447800" cy="1504950"/>
            </a:xfrm>
            <a:custGeom>
              <a:avLst/>
              <a:gdLst/>
              <a:ahLst/>
              <a:cxnLst/>
              <a:rect l="l" t="t" r="r" b="b"/>
              <a:pathLst>
                <a:path w="1417320" h="1057910">
                  <a:moveTo>
                    <a:pt x="84703" y="0"/>
                  </a:moveTo>
                  <a:lnTo>
                    <a:pt x="1332097" y="0"/>
                  </a:lnTo>
                  <a:lnTo>
                    <a:pt x="1346636" y="1245"/>
                  </a:lnTo>
                  <a:lnTo>
                    <a:pt x="1384605" y="18260"/>
                  </a:lnTo>
                  <a:lnTo>
                    <a:pt x="1409729" y="50803"/>
                  </a:lnTo>
                  <a:lnTo>
                    <a:pt x="1416801" y="1057655"/>
                  </a:lnTo>
                  <a:lnTo>
                    <a:pt x="0" y="1057655"/>
                  </a:lnTo>
                  <a:lnTo>
                    <a:pt x="0" y="84713"/>
                  </a:lnTo>
                  <a:lnTo>
                    <a:pt x="1245" y="70180"/>
                  </a:lnTo>
                  <a:lnTo>
                    <a:pt x="18258" y="32212"/>
                  </a:lnTo>
                  <a:lnTo>
                    <a:pt x="50798" y="7077"/>
                  </a:lnTo>
                  <a:lnTo>
                    <a:pt x="84703" y="0"/>
                  </a:lnTo>
                  <a:close/>
                </a:path>
              </a:pathLst>
            </a:custGeom>
            <a:ln w="25399">
              <a:solidFill>
                <a:srgbClr val="FF0000"/>
              </a:solidFill>
            </a:ln>
          </p:spPr>
          <p:txBody>
            <a:bodyPr wrap="square" lIns="0" tIns="0" rIns="0" bIns="0" rtlCol="0"/>
            <a:lstStyle/>
            <a:p>
              <a:endParaRPr/>
            </a:p>
          </p:txBody>
        </p:sp>
        <p:pic>
          <p:nvPicPr>
            <p:cNvPr id="73" name="Picture 72"/>
            <p:cNvPicPr>
              <a:picLocks noChangeAspect="1" noChangeArrowheads="1"/>
            </p:cNvPicPr>
            <p:nvPr/>
          </p:nvPicPr>
          <p:blipFill>
            <a:blip r:embed="rId3" cstate="print">
              <a:duotone>
                <a:prstClr val="black"/>
                <a:schemeClr val="tx2">
                  <a:tint val="45000"/>
                  <a:satMod val="400000"/>
                </a:schemeClr>
              </a:duotone>
            </a:blip>
            <a:srcRect b="43062"/>
            <a:stretch>
              <a:fillRect/>
            </a:stretch>
          </p:blipFill>
          <p:spPr bwMode="auto">
            <a:xfrm>
              <a:off x="5061203" y="3629782"/>
              <a:ext cx="685800" cy="685800"/>
            </a:xfrm>
            <a:prstGeom prst="roundRect">
              <a:avLst>
                <a:gd name="adj" fmla="val 50000"/>
              </a:avLst>
            </a:prstGeom>
            <a:noFill/>
            <a:ln w="9525">
              <a:noFill/>
              <a:miter lim="800000"/>
              <a:headEnd/>
              <a:tailEnd/>
            </a:ln>
            <a:effectLst/>
          </p:spPr>
        </p:pic>
      </p:grpSp>
      <p:pic>
        <p:nvPicPr>
          <p:cNvPr id="38913" name="Picture 1"/>
          <p:cNvPicPr>
            <a:picLocks noChangeAspect="1" noChangeArrowheads="1"/>
          </p:cNvPicPr>
          <p:nvPr/>
        </p:nvPicPr>
        <p:blipFill>
          <a:blip r:embed="rId7" cstate="print"/>
          <a:srcRect/>
          <a:stretch>
            <a:fillRect/>
          </a:stretch>
        </p:blipFill>
        <p:spPr bwMode="auto">
          <a:xfrm>
            <a:off x="6477000" y="2647950"/>
            <a:ext cx="1290918" cy="1219200"/>
          </a:xfrm>
          <a:prstGeom prst="rect">
            <a:avLst/>
          </a:prstGeom>
          <a:noFill/>
          <a:ln w="9525">
            <a:noFill/>
            <a:miter lim="800000"/>
            <a:headEnd/>
            <a:tailEnd/>
          </a:ln>
          <a:effectLst/>
        </p:spPr>
      </p:pic>
      <p:sp>
        <p:nvSpPr>
          <p:cNvPr id="74" name="object 27"/>
          <p:cNvSpPr txBox="1"/>
          <p:nvPr/>
        </p:nvSpPr>
        <p:spPr>
          <a:xfrm>
            <a:off x="6477000" y="4095751"/>
            <a:ext cx="838200" cy="276999"/>
          </a:xfrm>
          <a:prstGeom prst="rect">
            <a:avLst/>
          </a:prstGeom>
          <a:solidFill>
            <a:schemeClr val="accent2">
              <a:lumMod val="50000"/>
            </a:schemeClr>
          </a:solidFill>
        </p:spPr>
        <p:txBody>
          <a:bodyPr vert="horz" wrap="square" lIns="0" tIns="0" rIns="0" bIns="0" rtlCol="0">
            <a:spAutoFit/>
          </a:bodyPr>
          <a:lstStyle/>
          <a:p>
            <a:pPr marL="12700">
              <a:lnSpc>
                <a:spcPct val="100000"/>
              </a:lnSpc>
            </a:pPr>
            <a:r>
              <a:rPr lang="en-US" b="1" spc="-5" dirty="0" smtClean="0">
                <a:solidFill>
                  <a:srgbClr val="FFFFFF"/>
                </a:solidFill>
                <a:latin typeface="Arial"/>
                <a:cs typeface="Arial"/>
              </a:rPr>
              <a:t>Prices</a:t>
            </a:r>
            <a:endParaRPr b="1">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666750"/>
            <a:ext cx="2286000" cy="738664"/>
          </a:xfrm>
          <a:prstGeom prst="rect">
            <a:avLst/>
          </a:prstGeom>
        </p:spPr>
        <p:txBody>
          <a:bodyPr vert="horz" wrap="square" lIns="0" tIns="0" rIns="0" bIns="0" rtlCol="0">
            <a:spAutoFit/>
          </a:bodyPr>
          <a:lstStyle/>
          <a:p>
            <a:pPr marL="12700" marR="5080">
              <a:lnSpc>
                <a:spcPct val="100000"/>
              </a:lnSpc>
            </a:pPr>
            <a:r>
              <a:rPr lang="en-US" sz="2400" b="1" dirty="0" smtClean="0">
                <a:solidFill>
                  <a:srgbClr val="FFFFFF"/>
                </a:solidFill>
                <a:latin typeface="Arial Black"/>
                <a:cs typeface="Arial Black"/>
              </a:rPr>
              <a:t>Geographical Expansion</a:t>
            </a:r>
            <a:endParaRPr sz="2400">
              <a:latin typeface="Arial Black"/>
              <a:cs typeface="Arial Black"/>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35" dirty="0"/>
              <a:pPr marL="25400">
                <a:lnSpc>
                  <a:spcPct val="100000"/>
                </a:lnSpc>
              </a:pPr>
              <a:t>7</a:t>
            </a:fld>
            <a:endParaRPr spc="35" dirty="0"/>
          </a:p>
        </p:txBody>
      </p:sp>
      <p:pic>
        <p:nvPicPr>
          <p:cNvPr id="30722" name="Picture 2"/>
          <p:cNvPicPr>
            <a:picLocks noChangeAspect="1" noChangeArrowheads="1"/>
          </p:cNvPicPr>
          <p:nvPr/>
        </p:nvPicPr>
        <p:blipFill>
          <a:blip r:embed="rId3"/>
          <a:srcRect/>
          <a:stretch>
            <a:fillRect/>
          </a:stretch>
        </p:blipFill>
        <p:spPr bwMode="auto">
          <a:xfrm>
            <a:off x="2590798" y="0"/>
            <a:ext cx="6553201" cy="5119575"/>
          </a:xfrm>
          <a:prstGeom prst="rect">
            <a:avLst/>
          </a:prstGeom>
          <a:noFill/>
          <a:ln w="9525">
            <a:noFill/>
            <a:miter lim="800000"/>
            <a:headEnd/>
            <a:tailEnd/>
          </a:ln>
          <a:effectLst/>
        </p:spPr>
      </p:pic>
      <p:sp>
        <p:nvSpPr>
          <p:cNvPr id="6" name="TextBox 5"/>
          <p:cNvSpPr txBox="1"/>
          <p:nvPr/>
        </p:nvSpPr>
        <p:spPr>
          <a:xfrm>
            <a:off x="5257800" y="819150"/>
            <a:ext cx="1295400" cy="369332"/>
          </a:xfrm>
          <a:prstGeom prst="rect">
            <a:avLst/>
          </a:prstGeom>
          <a:noFill/>
        </p:spPr>
        <p:txBody>
          <a:bodyPr wrap="square" rtlCol="0">
            <a:spAutoFit/>
          </a:bodyPr>
          <a:lstStyle/>
          <a:p>
            <a:r>
              <a:rPr lang="en-US" dirty="0" smtClean="0"/>
              <a:t>Twin Cities</a:t>
            </a:r>
            <a:endParaRPr lang="en-US" dirty="0"/>
          </a:p>
        </p:txBody>
      </p:sp>
      <p:sp>
        <p:nvSpPr>
          <p:cNvPr id="7" name="TextBox 6"/>
          <p:cNvSpPr txBox="1"/>
          <p:nvPr/>
        </p:nvSpPr>
        <p:spPr>
          <a:xfrm>
            <a:off x="6172200" y="1276350"/>
            <a:ext cx="838200" cy="369332"/>
          </a:xfrm>
          <a:prstGeom prst="rect">
            <a:avLst/>
          </a:prstGeom>
          <a:noFill/>
        </p:spPr>
        <p:txBody>
          <a:bodyPr wrap="square" rtlCol="0">
            <a:spAutoFit/>
          </a:bodyPr>
          <a:lstStyle/>
          <a:p>
            <a:r>
              <a:rPr lang="en-US" dirty="0" smtClean="0"/>
              <a:t>Lahore</a:t>
            </a:r>
            <a:endParaRPr lang="en-US" dirty="0"/>
          </a:p>
        </p:txBody>
      </p:sp>
      <p:sp>
        <p:nvSpPr>
          <p:cNvPr id="8" name="TextBox 7"/>
          <p:cNvSpPr txBox="1"/>
          <p:nvPr/>
        </p:nvSpPr>
        <p:spPr>
          <a:xfrm>
            <a:off x="8077200" y="1962150"/>
            <a:ext cx="1066800" cy="369332"/>
          </a:xfrm>
          <a:prstGeom prst="rect">
            <a:avLst/>
          </a:prstGeom>
          <a:noFill/>
        </p:spPr>
        <p:txBody>
          <a:bodyPr wrap="square" rtlCol="0">
            <a:spAutoFit/>
          </a:bodyPr>
          <a:lstStyle/>
          <a:p>
            <a:r>
              <a:rPr lang="en-US" dirty="0" smtClean="0"/>
              <a:t>Karachi</a:t>
            </a:r>
            <a:endParaRPr lang="en-US" dirty="0"/>
          </a:p>
        </p:txBody>
      </p:sp>
      <p:sp>
        <p:nvSpPr>
          <p:cNvPr id="9" name="TextBox 8"/>
          <p:cNvSpPr txBox="1"/>
          <p:nvPr/>
        </p:nvSpPr>
        <p:spPr>
          <a:xfrm>
            <a:off x="3581400" y="1657350"/>
            <a:ext cx="609600" cy="369332"/>
          </a:xfrm>
          <a:prstGeom prst="rect">
            <a:avLst/>
          </a:prstGeom>
          <a:noFill/>
        </p:spPr>
        <p:txBody>
          <a:bodyPr wrap="square" rtlCol="0">
            <a:spAutoFit/>
          </a:bodyPr>
          <a:lstStyle/>
          <a:p>
            <a:r>
              <a:rPr lang="en-US" dirty="0" smtClean="0"/>
              <a:t>KPK</a:t>
            </a:r>
            <a:endParaRPr lang="en-US" dirty="0"/>
          </a:p>
        </p:txBody>
      </p:sp>
      <p:sp>
        <p:nvSpPr>
          <p:cNvPr id="10" name="TextBox 9"/>
          <p:cNvSpPr txBox="1"/>
          <p:nvPr/>
        </p:nvSpPr>
        <p:spPr>
          <a:xfrm>
            <a:off x="2971800" y="1047750"/>
            <a:ext cx="533400" cy="369332"/>
          </a:xfrm>
          <a:prstGeom prst="rect">
            <a:avLst/>
          </a:prstGeom>
          <a:noFill/>
        </p:spPr>
        <p:txBody>
          <a:bodyPr wrap="square" rtlCol="0">
            <a:spAutoFit/>
          </a:bodyPr>
          <a:lstStyle/>
          <a:p>
            <a:r>
              <a:rPr lang="en-US" dirty="0" smtClean="0"/>
              <a:t>GB</a:t>
            </a:r>
            <a:endParaRPr lang="en-US" dirty="0"/>
          </a:p>
        </p:txBody>
      </p:sp>
      <p:sp>
        <p:nvSpPr>
          <p:cNvPr id="11" name="TextBox 10"/>
          <p:cNvSpPr txBox="1"/>
          <p:nvPr/>
        </p:nvSpPr>
        <p:spPr>
          <a:xfrm>
            <a:off x="7467600" y="895350"/>
            <a:ext cx="1066800" cy="369332"/>
          </a:xfrm>
          <a:prstGeom prst="rect">
            <a:avLst/>
          </a:prstGeom>
          <a:noFill/>
        </p:spPr>
        <p:txBody>
          <a:bodyPr wrap="square" rtlCol="0">
            <a:spAutoFit/>
          </a:bodyPr>
          <a:lstStyle/>
          <a:p>
            <a:r>
              <a:rPr lang="en-US" dirty="0" err="1" smtClean="0"/>
              <a:t>Gawadar</a:t>
            </a:r>
            <a:endParaRPr lang="en-US" dirty="0"/>
          </a:p>
        </p:txBody>
      </p:sp>
      <p:sp>
        <p:nvSpPr>
          <p:cNvPr id="12" name="TextBox 11"/>
          <p:cNvSpPr txBox="1"/>
          <p:nvPr/>
        </p:nvSpPr>
        <p:spPr>
          <a:xfrm>
            <a:off x="4267200" y="2190750"/>
            <a:ext cx="1219200" cy="369332"/>
          </a:xfrm>
          <a:prstGeom prst="rect">
            <a:avLst/>
          </a:prstGeom>
          <a:noFill/>
        </p:spPr>
        <p:txBody>
          <a:bodyPr wrap="square" rtlCol="0">
            <a:spAutoFit/>
          </a:bodyPr>
          <a:lstStyle/>
          <a:p>
            <a:r>
              <a:rPr lang="en-US" dirty="0" smtClean="0"/>
              <a:t>Peshawar</a:t>
            </a:r>
            <a:endParaRPr lang="en-US" dirty="0"/>
          </a:p>
        </p:txBody>
      </p:sp>
      <p:sp>
        <p:nvSpPr>
          <p:cNvPr id="13" name="TextBox 12"/>
          <p:cNvSpPr txBox="1"/>
          <p:nvPr/>
        </p:nvSpPr>
        <p:spPr>
          <a:xfrm>
            <a:off x="6553200" y="3028950"/>
            <a:ext cx="1371600" cy="369332"/>
          </a:xfrm>
          <a:prstGeom prst="rect">
            <a:avLst/>
          </a:prstGeom>
          <a:noFill/>
        </p:spPr>
        <p:txBody>
          <a:bodyPr wrap="square" rtlCol="0">
            <a:spAutoFit/>
          </a:bodyPr>
          <a:lstStyle/>
          <a:p>
            <a:r>
              <a:rPr lang="en-US" dirty="0" smtClean="0"/>
              <a:t>Shaikhupura</a:t>
            </a:r>
            <a:endParaRPr lang="en-US" dirty="0"/>
          </a:p>
        </p:txBody>
      </p:sp>
      <p:sp>
        <p:nvSpPr>
          <p:cNvPr id="14" name="TextBox 13"/>
          <p:cNvSpPr txBox="1"/>
          <p:nvPr/>
        </p:nvSpPr>
        <p:spPr>
          <a:xfrm>
            <a:off x="4419600" y="971550"/>
            <a:ext cx="838200" cy="369332"/>
          </a:xfrm>
          <a:prstGeom prst="rect">
            <a:avLst/>
          </a:prstGeom>
          <a:noFill/>
        </p:spPr>
        <p:txBody>
          <a:bodyPr wrap="square" rtlCol="0">
            <a:spAutoFit/>
          </a:bodyPr>
          <a:lstStyle/>
          <a:p>
            <a:r>
              <a:rPr lang="en-US" dirty="0" err="1" smtClean="0"/>
              <a:t>Attock</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742950"/>
            <a:ext cx="2362200" cy="738664"/>
          </a:xfrm>
          <a:prstGeom prst="rect">
            <a:avLst/>
          </a:prstGeom>
        </p:spPr>
        <p:txBody>
          <a:bodyPr vert="horz" wrap="square" lIns="0" tIns="0" rIns="0" bIns="0" rtlCol="0">
            <a:spAutoFit/>
          </a:bodyPr>
          <a:lstStyle/>
          <a:p>
            <a:pPr marL="12700" marR="5080">
              <a:lnSpc>
                <a:spcPct val="100000"/>
              </a:lnSpc>
            </a:pPr>
            <a:r>
              <a:rPr lang="en-US" sz="2400" b="1" spc="-120" dirty="0" smtClean="0">
                <a:solidFill>
                  <a:srgbClr val="FFFFFF"/>
                </a:solidFill>
                <a:latin typeface="Arial Black"/>
                <a:cs typeface="Arial Black"/>
              </a:rPr>
              <a:t>Demographical Audience</a:t>
            </a:r>
            <a:endParaRPr sz="2400">
              <a:latin typeface="Arial Black"/>
              <a:cs typeface="Arial Black"/>
            </a:endParaRPr>
          </a:p>
        </p:txBody>
      </p:sp>
      <p:sp>
        <p:nvSpPr>
          <p:cNvPr id="14" name="object 14"/>
          <p:cNvSpPr txBox="1"/>
          <p:nvPr/>
        </p:nvSpPr>
        <p:spPr>
          <a:xfrm>
            <a:off x="8850255" y="4878011"/>
            <a:ext cx="177800" cy="152400"/>
          </a:xfrm>
          <a:prstGeom prst="rect">
            <a:avLst/>
          </a:prstGeom>
        </p:spPr>
        <p:txBody>
          <a:bodyPr vert="horz" wrap="square" lIns="0" tIns="0" rIns="0" bIns="0" rtlCol="0">
            <a:spAutoFit/>
          </a:bodyPr>
          <a:lstStyle/>
          <a:p>
            <a:pPr marL="12700">
              <a:lnSpc>
                <a:spcPct val="100000"/>
              </a:lnSpc>
            </a:pPr>
            <a:r>
              <a:rPr sz="1000" spc="35" dirty="0">
                <a:solidFill>
                  <a:srgbClr val="CCCCCC"/>
                </a:solidFill>
                <a:latin typeface="Arial Unicode MS"/>
                <a:cs typeface="Arial Unicode MS"/>
              </a:rPr>
              <a:t>10</a:t>
            </a:r>
            <a:endParaRPr sz="1000">
              <a:latin typeface="Arial Unicode MS"/>
              <a:cs typeface="Arial Unicode MS"/>
            </a:endParaRPr>
          </a:p>
        </p:txBody>
      </p:sp>
      <p:pic>
        <p:nvPicPr>
          <p:cNvPr id="32769" name="Picture 1"/>
          <p:cNvPicPr>
            <a:picLocks noChangeAspect="1" noChangeArrowheads="1"/>
          </p:cNvPicPr>
          <p:nvPr/>
        </p:nvPicPr>
        <p:blipFill>
          <a:blip r:embed="rId3"/>
          <a:srcRect l="21875" t="18500" r="21875" b="15500"/>
          <a:stretch>
            <a:fillRect/>
          </a:stretch>
        </p:blipFill>
        <p:spPr bwMode="auto">
          <a:xfrm>
            <a:off x="2590799" y="0"/>
            <a:ext cx="6520295" cy="5143500"/>
          </a:xfrm>
          <a:prstGeom prst="rect">
            <a:avLst/>
          </a:prstGeom>
          <a:noFill/>
          <a:ln w="9525">
            <a:noFill/>
            <a:miter lim="800000"/>
            <a:headEnd/>
            <a:tailEnd/>
          </a:ln>
          <a:effectLst/>
        </p:spPr>
      </p:pic>
      <p:sp>
        <p:nvSpPr>
          <p:cNvPr id="16" name="object 2"/>
          <p:cNvSpPr txBox="1"/>
          <p:nvPr/>
        </p:nvSpPr>
        <p:spPr>
          <a:xfrm>
            <a:off x="2895600" y="1200150"/>
            <a:ext cx="2743200" cy="738664"/>
          </a:xfrm>
          <a:prstGeom prst="rect">
            <a:avLst/>
          </a:prstGeom>
          <a:solidFill>
            <a:srgbClr val="00B0F0"/>
          </a:solidFill>
        </p:spPr>
        <p:txBody>
          <a:bodyPr vert="horz" wrap="square" lIns="0" tIns="0" rIns="0" bIns="0" rtlCol="0" anchor="ctr">
            <a:spAutoFit/>
          </a:bodyPr>
          <a:lstStyle/>
          <a:p>
            <a:pPr marL="12700" marR="5080" algn="ctr">
              <a:lnSpc>
                <a:spcPct val="100000"/>
              </a:lnSpc>
            </a:pPr>
            <a:r>
              <a:rPr lang="en-US" sz="2400" b="1" spc="-120" dirty="0" smtClean="0">
                <a:solidFill>
                  <a:srgbClr val="FFFFFF"/>
                </a:solidFill>
                <a:latin typeface="Times New Roman" pitchFamily="18" charset="0"/>
                <a:cs typeface="Times New Roman" pitchFamily="18" charset="0"/>
              </a:rPr>
              <a:t>   High-rise Plazas</a:t>
            </a:r>
          </a:p>
          <a:p>
            <a:pPr marL="12700" marR="5080" algn="ctr">
              <a:lnSpc>
                <a:spcPct val="100000"/>
              </a:lnSpc>
            </a:pPr>
            <a:endParaRPr sz="2400">
              <a:latin typeface="Times New Roman" pitchFamily="18" charset="0"/>
              <a:cs typeface="Times New Roman" pitchFamily="18" charset="0"/>
            </a:endParaRPr>
          </a:p>
        </p:txBody>
      </p:sp>
      <p:sp>
        <p:nvSpPr>
          <p:cNvPr id="17" name="object 2"/>
          <p:cNvSpPr txBox="1"/>
          <p:nvPr/>
        </p:nvSpPr>
        <p:spPr>
          <a:xfrm>
            <a:off x="2895600" y="2038350"/>
            <a:ext cx="2743200" cy="738664"/>
          </a:xfrm>
          <a:prstGeom prst="rect">
            <a:avLst/>
          </a:prstGeom>
          <a:solidFill>
            <a:srgbClr val="1C416E"/>
          </a:solidFill>
        </p:spPr>
        <p:txBody>
          <a:bodyPr vert="horz" wrap="square" lIns="0" tIns="0" rIns="0" bIns="0" rtlCol="0" anchor="ctr">
            <a:spAutoFit/>
          </a:bodyPr>
          <a:lstStyle/>
          <a:p>
            <a:pPr marL="12700" marR="5080" algn="ctr">
              <a:lnSpc>
                <a:spcPct val="100000"/>
              </a:lnSpc>
            </a:pPr>
            <a:r>
              <a:rPr lang="en-US" sz="2400" b="1" spc="-120" dirty="0" smtClean="0">
                <a:solidFill>
                  <a:srgbClr val="FFFFFF"/>
                </a:solidFill>
                <a:latin typeface="Times New Roman" pitchFamily="18" charset="0"/>
                <a:cs typeface="Times New Roman" pitchFamily="18" charset="0"/>
              </a:rPr>
              <a:t>   Hospitals</a:t>
            </a:r>
          </a:p>
          <a:p>
            <a:pPr marL="12700" marR="5080" algn="ctr">
              <a:lnSpc>
                <a:spcPct val="100000"/>
              </a:lnSpc>
            </a:pPr>
            <a:endParaRPr sz="2400">
              <a:latin typeface="Times New Roman" pitchFamily="18" charset="0"/>
              <a:cs typeface="Times New Roman" pitchFamily="18" charset="0"/>
            </a:endParaRPr>
          </a:p>
        </p:txBody>
      </p:sp>
      <p:sp>
        <p:nvSpPr>
          <p:cNvPr id="18" name="object 2"/>
          <p:cNvSpPr txBox="1"/>
          <p:nvPr/>
        </p:nvSpPr>
        <p:spPr>
          <a:xfrm>
            <a:off x="2895600" y="2952750"/>
            <a:ext cx="2743200" cy="738664"/>
          </a:xfrm>
          <a:prstGeom prst="rect">
            <a:avLst/>
          </a:prstGeom>
          <a:solidFill>
            <a:srgbClr val="00B0F0"/>
          </a:solidFill>
        </p:spPr>
        <p:txBody>
          <a:bodyPr vert="horz" wrap="square" lIns="0" tIns="0" rIns="0" bIns="0" rtlCol="0" anchor="ctr">
            <a:spAutoFit/>
          </a:bodyPr>
          <a:lstStyle/>
          <a:p>
            <a:pPr marL="12700" marR="5080" algn="ctr">
              <a:lnSpc>
                <a:spcPct val="100000"/>
              </a:lnSpc>
            </a:pPr>
            <a:r>
              <a:rPr lang="en-US" sz="2400" b="1" spc="-120" dirty="0" smtClean="0">
                <a:solidFill>
                  <a:srgbClr val="FFFFFF"/>
                </a:solidFill>
                <a:latin typeface="Times New Roman" pitchFamily="18" charset="0"/>
                <a:cs typeface="Times New Roman" pitchFamily="18" charset="0"/>
              </a:rPr>
              <a:t>   Schools</a:t>
            </a:r>
          </a:p>
          <a:p>
            <a:pPr marL="12700" marR="5080" algn="ctr">
              <a:lnSpc>
                <a:spcPct val="100000"/>
              </a:lnSpc>
            </a:pPr>
            <a:r>
              <a:rPr lang="en-US" sz="2400" b="1" spc="-120" dirty="0" smtClean="0">
                <a:solidFill>
                  <a:srgbClr val="FFFFFF"/>
                </a:solidFill>
                <a:latin typeface="Times New Roman" pitchFamily="18" charset="0"/>
                <a:cs typeface="Times New Roman" pitchFamily="18" charset="0"/>
              </a:rPr>
              <a:t>Universities</a:t>
            </a:r>
            <a:endParaRPr lang="en-US" sz="2400" b="1" spc="-120" dirty="0">
              <a:solidFill>
                <a:srgbClr val="FFFFFF"/>
              </a:solidFill>
              <a:latin typeface="Times New Roman" pitchFamily="18" charset="0"/>
              <a:cs typeface="Times New Roman" pitchFamily="18" charset="0"/>
            </a:endParaRPr>
          </a:p>
        </p:txBody>
      </p:sp>
      <p:sp>
        <p:nvSpPr>
          <p:cNvPr id="19" name="object 2"/>
          <p:cNvSpPr txBox="1"/>
          <p:nvPr/>
        </p:nvSpPr>
        <p:spPr>
          <a:xfrm>
            <a:off x="2895600" y="3790950"/>
            <a:ext cx="2743200" cy="738664"/>
          </a:xfrm>
          <a:prstGeom prst="rect">
            <a:avLst/>
          </a:prstGeom>
          <a:solidFill>
            <a:srgbClr val="1C416E"/>
          </a:solidFill>
        </p:spPr>
        <p:txBody>
          <a:bodyPr vert="horz" wrap="square" lIns="0" tIns="0" rIns="0" bIns="0" rtlCol="0" anchor="ctr">
            <a:spAutoFit/>
          </a:bodyPr>
          <a:lstStyle/>
          <a:p>
            <a:pPr marL="12700" marR="5080" algn="ctr">
              <a:lnSpc>
                <a:spcPct val="100000"/>
              </a:lnSpc>
            </a:pPr>
            <a:r>
              <a:rPr lang="en-US" sz="2400" b="1" spc="-120" dirty="0" smtClean="0">
                <a:solidFill>
                  <a:srgbClr val="FFFFFF"/>
                </a:solidFill>
                <a:latin typeface="Times New Roman" pitchFamily="18" charset="0"/>
                <a:cs typeface="Times New Roman" pitchFamily="18" charset="0"/>
              </a:rPr>
              <a:t>Farm Houses</a:t>
            </a:r>
          </a:p>
          <a:p>
            <a:pPr marL="12700" marR="5080" algn="ctr">
              <a:lnSpc>
                <a:spcPct val="100000"/>
              </a:lnSpc>
            </a:pPr>
            <a:endParaRPr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oshiba\Pictures\16-Figure3-1.png"/>
          <p:cNvPicPr>
            <a:picLocks noChangeAspect="1" noChangeArrowheads="1"/>
          </p:cNvPicPr>
          <p:nvPr/>
        </p:nvPicPr>
        <p:blipFill>
          <a:blip r:embed="rId2"/>
          <a:srcRect/>
          <a:stretch>
            <a:fillRect/>
          </a:stretch>
        </p:blipFill>
        <p:spPr bwMode="auto">
          <a:xfrm>
            <a:off x="2590800" y="209550"/>
            <a:ext cx="6422833" cy="2514600"/>
          </a:xfrm>
          <a:prstGeom prst="rect">
            <a:avLst/>
          </a:prstGeom>
          <a:noFill/>
        </p:spPr>
      </p:pic>
      <p:sp>
        <p:nvSpPr>
          <p:cNvPr id="6" name="object 2"/>
          <p:cNvSpPr txBox="1"/>
          <p:nvPr/>
        </p:nvSpPr>
        <p:spPr>
          <a:xfrm>
            <a:off x="0" y="514350"/>
            <a:ext cx="2362200" cy="738664"/>
          </a:xfrm>
          <a:prstGeom prst="rect">
            <a:avLst/>
          </a:prstGeom>
        </p:spPr>
        <p:txBody>
          <a:bodyPr vert="horz" wrap="square" lIns="0" tIns="0" rIns="0" bIns="0" rtlCol="0">
            <a:spAutoFit/>
          </a:bodyPr>
          <a:lstStyle/>
          <a:p>
            <a:pPr marL="12700" marR="5080">
              <a:lnSpc>
                <a:spcPct val="100000"/>
              </a:lnSpc>
            </a:pPr>
            <a:r>
              <a:rPr lang="en-US" sz="2400" b="1" spc="-120" dirty="0" smtClean="0">
                <a:solidFill>
                  <a:srgbClr val="FFFFFF"/>
                </a:solidFill>
                <a:latin typeface="Arial Black"/>
                <a:cs typeface="Arial Black"/>
              </a:rPr>
              <a:t>PROCESS</a:t>
            </a:r>
          </a:p>
          <a:p>
            <a:pPr marL="12700" marR="5080">
              <a:lnSpc>
                <a:spcPct val="100000"/>
              </a:lnSpc>
            </a:pPr>
            <a:r>
              <a:rPr lang="en-US" sz="2400" b="1" spc="-120" dirty="0" smtClean="0">
                <a:solidFill>
                  <a:srgbClr val="FFFFFF"/>
                </a:solidFill>
                <a:latin typeface="Arial Black"/>
                <a:cs typeface="Arial Black"/>
              </a:rPr>
              <a:t>COMPOSITION</a:t>
            </a:r>
            <a:endParaRPr sz="2400">
              <a:latin typeface="Arial Black"/>
              <a:cs typeface="Arial Black"/>
            </a:endParaRPr>
          </a:p>
        </p:txBody>
      </p:sp>
      <p:graphicFrame>
        <p:nvGraphicFramePr>
          <p:cNvPr id="8" name="Table 7"/>
          <p:cNvGraphicFramePr>
            <a:graphicFrameLocks noGrp="1"/>
          </p:cNvGraphicFramePr>
          <p:nvPr/>
        </p:nvGraphicFramePr>
        <p:xfrm>
          <a:off x="2819400" y="2724150"/>
          <a:ext cx="6096000" cy="381000"/>
        </p:xfrm>
        <a:graphic>
          <a:graphicData uri="http://schemas.openxmlformats.org/drawingml/2006/table">
            <a:tbl>
              <a:tblPr/>
              <a:tblGrid>
                <a:gridCol w="4648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81000">
                <a:tc>
                  <a:txBody>
                    <a:bodyPr/>
                    <a:lstStyle/>
                    <a:p>
                      <a:pPr algn="l" fontAlgn="ctr"/>
                      <a:r>
                        <a:rPr lang="en-US" sz="1100" b="1" i="0" u="sng" strike="noStrike" dirty="0">
                          <a:solidFill>
                            <a:schemeClr val="accent2">
                              <a:lumMod val="75000"/>
                            </a:schemeClr>
                          </a:solidFill>
                          <a:latin typeface="Calibri"/>
                        </a:rPr>
                        <a:t>Component</a:t>
                      </a:r>
                    </a:p>
                  </a:txBody>
                  <a:tcPr marL="7620" marR="7620" marT="7620" marB="0" anchor="ctr">
                    <a:lnL>
                      <a:noFill/>
                    </a:lnL>
                    <a:lnR>
                      <a:noFill/>
                    </a:lnR>
                    <a:lnT>
                      <a:noFill/>
                    </a:lnT>
                    <a:lnB>
                      <a:noFill/>
                    </a:lnB>
                  </a:tcPr>
                </a:tc>
                <a:tc>
                  <a:txBody>
                    <a:bodyPr/>
                    <a:lstStyle/>
                    <a:p>
                      <a:pPr algn="l" fontAlgn="ctr"/>
                      <a:r>
                        <a:rPr lang="en-US" sz="1100" b="1" i="0" u="sng" strike="noStrike" dirty="0" smtClean="0">
                          <a:solidFill>
                            <a:schemeClr val="accent2">
                              <a:lumMod val="75000"/>
                            </a:schemeClr>
                          </a:solidFill>
                          <a:latin typeface="Calibri"/>
                        </a:rPr>
                        <a:t>PHR Range</a:t>
                      </a:r>
                      <a:endParaRPr lang="en-US" sz="1100" b="1" i="0" u="sng" strike="noStrike" dirty="0">
                        <a:solidFill>
                          <a:schemeClr val="accent2">
                            <a:lumMod val="75000"/>
                          </a:schemeClr>
                        </a:solidFill>
                        <a:latin typeface="Calibri"/>
                      </a:endParaRPr>
                    </a:p>
                  </a:txBody>
                  <a:tcPr marL="7620" marR="7620" marT="762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2819400" y="3105150"/>
          <a:ext cx="6096000" cy="1920376"/>
        </p:xfrm>
        <a:graphic>
          <a:graphicData uri="http://schemas.openxmlformats.org/drawingml/2006/table">
            <a:tbl>
              <a:tblPr/>
              <a:tblGrid>
                <a:gridCol w="4652212">
                  <a:extLst>
                    <a:ext uri="{9D8B030D-6E8A-4147-A177-3AD203B41FA5}">
                      <a16:colId xmlns:a16="http://schemas.microsoft.com/office/drawing/2014/main" val="20000"/>
                    </a:ext>
                  </a:extLst>
                </a:gridCol>
                <a:gridCol w="1443788">
                  <a:extLst>
                    <a:ext uri="{9D8B030D-6E8A-4147-A177-3AD203B41FA5}">
                      <a16:colId xmlns:a16="http://schemas.microsoft.com/office/drawing/2014/main" val="20001"/>
                    </a:ext>
                  </a:extLst>
                </a:gridCol>
              </a:tblGrid>
              <a:tr h="187425">
                <a:tc>
                  <a:txBody>
                    <a:bodyPr/>
                    <a:lstStyle/>
                    <a:p>
                      <a:pPr algn="l" fontAlgn="ctr"/>
                      <a:r>
                        <a:rPr lang="en-US" sz="1600" b="1" i="0" u="none" strike="noStrike" dirty="0">
                          <a:solidFill>
                            <a:srgbClr val="126AD4"/>
                          </a:solidFill>
                          <a:latin typeface="Calibri"/>
                        </a:rPr>
                        <a:t>PVC RESIN</a:t>
                      </a:r>
                    </a:p>
                  </a:txBody>
                  <a:tcPr marL="7620" marR="7620" marT="7620" marB="0" anchor="ctr">
                    <a:lnL>
                      <a:noFill/>
                    </a:lnL>
                    <a:lnR>
                      <a:noFill/>
                    </a:lnR>
                    <a:lnT>
                      <a:noFill/>
                    </a:lnT>
                    <a:lnB>
                      <a:noFill/>
                    </a:lnB>
                  </a:tcPr>
                </a:tc>
                <a:tc>
                  <a:txBody>
                    <a:bodyPr/>
                    <a:lstStyle/>
                    <a:p>
                      <a:pPr algn="l" fontAlgn="ctr"/>
                      <a:r>
                        <a:rPr lang="en-US" sz="1400" b="1" i="0" u="none" strike="noStrike" dirty="0">
                          <a:latin typeface="Calibri"/>
                        </a:rPr>
                        <a:t>70--75</a:t>
                      </a:r>
                    </a:p>
                  </a:txBody>
                  <a:tcPr marL="7620" marR="7620" marT="7620" marB="0" anchor="ctr">
                    <a:lnL>
                      <a:noFill/>
                    </a:lnL>
                    <a:lnR>
                      <a:noFill/>
                    </a:lnR>
                    <a:lnT>
                      <a:noFill/>
                    </a:lnT>
                    <a:lnB>
                      <a:noFill/>
                    </a:lnB>
                  </a:tcPr>
                </a:tc>
                <a:extLst>
                  <a:ext uri="{0D108BD9-81ED-4DB2-BD59-A6C34878D82A}">
                    <a16:rowId xmlns:a16="http://schemas.microsoft.com/office/drawing/2014/main" val="10000"/>
                  </a:ext>
                </a:extLst>
              </a:tr>
              <a:tr h="187425">
                <a:tc>
                  <a:txBody>
                    <a:bodyPr/>
                    <a:lstStyle/>
                    <a:p>
                      <a:pPr algn="l" fontAlgn="ctr"/>
                      <a:r>
                        <a:rPr lang="en-US" sz="1600" b="1" i="0" u="none" strike="noStrike" dirty="0">
                          <a:solidFill>
                            <a:srgbClr val="126AD4"/>
                          </a:solidFill>
                          <a:latin typeface="Calibri"/>
                        </a:rPr>
                        <a:t>CACO3</a:t>
                      </a:r>
                    </a:p>
                  </a:txBody>
                  <a:tcPr marL="7620" marR="7620" marT="7620" marB="0" anchor="ctr">
                    <a:lnL>
                      <a:noFill/>
                    </a:lnL>
                    <a:lnR>
                      <a:noFill/>
                    </a:lnR>
                    <a:lnT>
                      <a:noFill/>
                    </a:lnT>
                    <a:lnB>
                      <a:noFill/>
                    </a:lnB>
                  </a:tcPr>
                </a:tc>
                <a:tc>
                  <a:txBody>
                    <a:bodyPr/>
                    <a:lstStyle/>
                    <a:p>
                      <a:pPr algn="l" fontAlgn="ctr"/>
                      <a:r>
                        <a:rPr lang="en-US" sz="1400" b="1" i="0" u="none" strike="noStrike" dirty="0">
                          <a:latin typeface="Calibri"/>
                        </a:rPr>
                        <a:t>5--10</a:t>
                      </a:r>
                    </a:p>
                  </a:txBody>
                  <a:tcPr marL="7620" marR="7620" marT="7620" marB="0" anchor="ctr">
                    <a:lnL>
                      <a:noFill/>
                    </a:lnL>
                    <a:lnR>
                      <a:noFill/>
                    </a:lnR>
                    <a:lnT>
                      <a:noFill/>
                    </a:lnT>
                    <a:lnB>
                      <a:noFill/>
                    </a:lnB>
                  </a:tcPr>
                </a:tc>
                <a:extLst>
                  <a:ext uri="{0D108BD9-81ED-4DB2-BD59-A6C34878D82A}">
                    <a16:rowId xmlns:a16="http://schemas.microsoft.com/office/drawing/2014/main" val="10001"/>
                  </a:ext>
                </a:extLst>
              </a:tr>
              <a:tr h="187425">
                <a:tc>
                  <a:txBody>
                    <a:bodyPr/>
                    <a:lstStyle/>
                    <a:p>
                      <a:pPr algn="l" fontAlgn="ctr"/>
                      <a:r>
                        <a:rPr lang="en-US" sz="1600" b="1" i="0" u="none" strike="noStrike" dirty="0" smtClean="0">
                          <a:solidFill>
                            <a:srgbClr val="126AD4"/>
                          </a:solidFill>
                          <a:latin typeface="Calibri"/>
                        </a:rPr>
                        <a:t>Stabilizer ,</a:t>
                      </a:r>
                      <a:r>
                        <a:rPr lang="en-US" sz="1600" b="1" i="0" u="none" strike="noStrike" dirty="0" err="1" smtClean="0">
                          <a:solidFill>
                            <a:srgbClr val="126AD4"/>
                          </a:solidFill>
                          <a:latin typeface="Calibri"/>
                        </a:rPr>
                        <a:t>bailichang</a:t>
                      </a:r>
                      <a:r>
                        <a:rPr lang="en-US" sz="1600" b="1" i="0" u="none" strike="noStrike" dirty="0" smtClean="0">
                          <a:solidFill>
                            <a:srgbClr val="126AD4"/>
                          </a:solidFill>
                          <a:latin typeface="Calibri"/>
                        </a:rPr>
                        <a:t>, (Malaysia)</a:t>
                      </a:r>
                      <a:endParaRPr lang="en-US" sz="1600" b="1" i="0" u="none" strike="noStrike" dirty="0">
                        <a:solidFill>
                          <a:srgbClr val="126AD4"/>
                        </a:solidFill>
                        <a:latin typeface="Calibri"/>
                      </a:endParaRPr>
                    </a:p>
                  </a:txBody>
                  <a:tcPr marL="7620" marR="7620" marT="7620" marB="0" anchor="ctr">
                    <a:lnL>
                      <a:noFill/>
                    </a:lnL>
                    <a:lnR>
                      <a:noFill/>
                    </a:lnR>
                    <a:lnT>
                      <a:noFill/>
                    </a:lnT>
                    <a:lnB>
                      <a:noFill/>
                    </a:lnB>
                  </a:tcPr>
                </a:tc>
                <a:tc>
                  <a:txBody>
                    <a:bodyPr/>
                    <a:lstStyle/>
                    <a:p>
                      <a:pPr algn="l" fontAlgn="ctr"/>
                      <a:r>
                        <a:rPr lang="en-US" sz="1400" b="1" i="0" u="none" strike="noStrike" dirty="0">
                          <a:latin typeface="Calibri"/>
                        </a:rPr>
                        <a:t>3--4</a:t>
                      </a:r>
                    </a:p>
                  </a:txBody>
                  <a:tcPr marL="7620" marR="7620" marT="7620" marB="0" anchor="ctr">
                    <a:lnL>
                      <a:noFill/>
                    </a:lnL>
                    <a:lnR>
                      <a:noFill/>
                    </a:lnR>
                    <a:lnT>
                      <a:noFill/>
                    </a:lnT>
                    <a:lnB>
                      <a:noFill/>
                    </a:lnB>
                  </a:tcPr>
                </a:tc>
                <a:extLst>
                  <a:ext uri="{0D108BD9-81ED-4DB2-BD59-A6C34878D82A}">
                    <a16:rowId xmlns:a16="http://schemas.microsoft.com/office/drawing/2014/main" val="10002"/>
                  </a:ext>
                </a:extLst>
              </a:tr>
              <a:tr h="187425">
                <a:tc>
                  <a:txBody>
                    <a:bodyPr/>
                    <a:lstStyle/>
                    <a:p>
                      <a:pPr algn="l" fontAlgn="ctr"/>
                      <a:r>
                        <a:rPr lang="fr-FR" sz="1600" b="1" i="0" u="none" strike="noStrike" dirty="0">
                          <a:solidFill>
                            <a:srgbClr val="126AD4"/>
                          </a:solidFill>
                          <a:latin typeface="Calibri"/>
                        </a:rPr>
                        <a:t>impact modifier , fm40 </a:t>
                      </a:r>
                      <a:r>
                        <a:rPr lang="fr-FR" sz="1600" b="1" i="0" u="none" strike="noStrike" dirty="0" err="1" smtClean="0">
                          <a:solidFill>
                            <a:srgbClr val="126AD4"/>
                          </a:solidFill>
                          <a:latin typeface="Calibri"/>
                        </a:rPr>
                        <a:t>kaneka</a:t>
                      </a:r>
                      <a:r>
                        <a:rPr lang="fr-FR" sz="1600" b="1" i="0" u="none" strike="noStrike" dirty="0" smtClean="0">
                          <a:solidFill>
                            <a:srgbClr val="126AD4"/>
                          </a:solidFill>
                          <a:latin typeface="Calibri"/>
                        </a:rPr>
                        <a:t>, (</a:t>
                      </a:r>
                      <a:r>
                        <a:rPr lang="fr-FR" sz="1600" b="1" i="0" u="none" strike="noStrike" dirty="0" err="1" smtClean="0">
                          <a:solidFill>
                            <a:srgbClr val="126AD4"/>
                          </a:solidFill>
                          <a:latin typeface="Calibri"/>
                        </a:rPr>
                        <a:t>japan</a:t>
                      </a:r>
                      <a:r>
                        <a:rPr lang="fr-FR" sz="1600" b="1" i="0" u="none" strike="noStrike" dirty="0" smtClean="0">
                          <a:solidFill>
                            <a:srgbClr val="126AD4"/>
                          </a:solidFill>
                          <a:latin typeface="Calibri"/>
                        </a:rPr>
                        <a:t>)</a:t>
                      </a:r>
                      <a:endParaRPr lang="fr-FR" sz="1600" b="1" i="0" u="none" strike="noStrike" dirty="0">
                        <a:solidFill>
                          <a:srgbClr val="126AD4"/>
                        </a:solidFill>
                        <a:latin typeface="Calibri"/>
                      </a:endParaRPr>
                    </a:p>
                  </a:txBody>
                  <a:tcPr marL="7620" marR="7620" marT="7620" marB="0" anchor="ctr">
                    <a:lnL>
                      <a:noFill/>
                    </a:lnL>
                    <a:lnR>
                      <a:noFill/>
                    </a:lnR>
                    <a:lnT>
                      <a:noFill/>
                    </a:lnT>
                    <a:lnB>
                      <a:noFill/>
                    </a:lnB>
                  </a:tcPr>
                </a:tc>
                <a:tc>
                  <a:txBody>
                    <a:bodyPr/>
                    <a:lstStyle/>
                    <a:p>
                      <a:pPr algn="l" fontAlgn="ctr"/>
                      <a:r>
                        <a:rPr lang="en-US" sz="1400" b="1" i="0" u="none" strike="noStrike" dirty="0">
                          <a:latin typeface="Calibri"/>
                        </a:rPr>
                        <a:t>5--7</a:t>
                      </a:r>
                    </a:p>
                  </a:txBody>
                  <a:tcPr marL="7620" marR="7620" marT="7620" marB="0" anchor="ctr">
                    <a:lnL>
                      <a:noFill/>
                    </a:lnL>
                    <a:lnR>
                      <a:noFill/>
                    </a:lnR>
                    <a:lnT>
                      <a:noFill/>
                    </a:lnT>
                    <a:lnB>
                      <a:noFill/>
                    </a:lnB>
                  </a:tcPr>
                </a:tc>
                <a:extLst>
                  <a:ext uri="{0D108BD9-81ED-4DB2-BD59-A6C34878D82A}">
                    <a16:rowId xmlns:a16="http://schemas.microsoft.com/office/drawing/2014/main" val="10003"/>
                  </a:ext>
                </a:extLst>
              </a:tr>
              <a:tr h="187425">
                <a:tc>
                  <a:txBody>
                    <a:bodyPr/>
                    <a:lstStyle/>
                    <a:p>
                      <a:pPr algn="l" fontAlgn="ctr"/>
                      <a:r>
                        <a:rPr lang="en-US" sz="1600" b="1" i="0" u="none" strike="noStrike" dirty="0">
                          <a:solidFill>
                            <a:srgbClr val="126AD4"/>
                          </a:solidFill>
                          <a:latin typeface="Calibri"/>
                        </a:rPr>
                        <a:t>tio2, </a:t>
                      </a:r>
                      <a:r>
                        <a:rPr lang="en-US" sz="1600" b="1" i="0" u="none" strike="noStrike" dirty="0" err="1" smtClean="0">
                          <a:solidFill>
                            <a:srgbClr val="126AD4"/>
                          </a:solidFill>
                          <a:latin typeface="Calibri"/>
                        </a:rPr>
                        <a:t>kronos</a:t>
                      </a:r>
                      <a:r>
                        <a:rPr lang="en-US" sz="1600" b="1" i="0" u="none" strike="noStrike" dirty="0" smtClean="0">
                          <a:solidFill>
                            <a:srgbClr val="126AD4"/>
                          </a:solidFill>
                          <a:latin typeface="Calibri"/>
                        </a:rPr>
                        <a:t> (</a:t>
                      </a:r>
                      <a:r>
                        <a:rPr lang="en-US" sz="1600" b="1" i="0" u="none" strike="noStrike" dirty="0" err="1" smtClean="0">
                          <a:solidFill>
                            <a:srgbClr val="126AD4"/>
                          </a:solidFill>
                          <a:latin typeface="Calibri"/>
                        </a:rPr>
                        <a:t>french</a:t>
                      </a:r>
                      <a:r>
                        <a:rPr lang="en-US" sz="1600" b="1" i="0" u="none" strike="noStrike" dirty="0" smtClean="0">
                          <a:solidFill>
                            <a:srgbClr val="126AD4"/>
                          </a:solidFill>
                          <a:latin typeface="Calibri"/>
                        </a:rPr>
                        <a:t>)</a:t>
                      </a:r>
                      <a:endParaRPr lang="en-US" sz="1600" b="1" i="0" u="none" strike="noStrike" dirty="0">
                        <a:solidFill>
                          <a:srgbClr val="126AD4"/>
                        </a:solidFill>
                        <a:latin typeface="Calibri"/>
                      </a:endParaRPr>
                    </a:p>
                  </a:txBody>
                  <a:tcPr marL="7620" marR="7620" marT="7620" marB="0" anchor="ctr">
                    <a:lnL>
                      <a:noFill/>
                    </a:lnL>
                    <a:lnR>
                      <a:noFill/>
                    </a:lnR>
                    <a:lnT>
                      <a:noFill/>
                    </a:lnT>
                    <a:lnB>
                      <a:noFill/>
                    </a:lnB>
                  </a:tcPr>
                </a:tc>
                <a:tc>
                  <a:txBody>
                    <a:bodyPr/>
                    <a:lstStyle/>
                    <a:p>
                      <a:pPr algn="l" fontAlgn="ctr"/>
                      <a:r>
                        <a:rPr lang="en-US" sz="1400" b="1" i="0" u="none" strike="noStrike" dirty="0">
                          <a:latin typeface="Calibri"/>
                        </a:rPr>
                        <a:t>5--6</a:t>
                      </a:r>
                    </a:p>
                  </a:txBody>
                  <a:tcPr marL="7620" marR="7620" marT="7620" marB="0" anchor="ctr">
                    <a:lnL>
                      <a:noFill/>
                    </a:lnL>
                    <a:lnR>
                      <a:noFill/>
                    </a:lnR>
                    <a:lnT>
                      <a:noFill/>
                    </a:lnT>
                    <a:lnB>
                      <a:noFill/>
                    </a:lnB>
                  </a:tcPr>
                </a:tc>
                <a:extLst>
                  <a:ext uri="{0D108BD9-81ED-4DB2-BD59-A6C34878D82A}">
                    <a16:rowId xmlns:a16="http://schemas.microsoft.com/office/drawing/2014/main" val="10004"/>
                  </a:ext>
                </a:extLst>
              </a:tr>
              <a:tr h="361678">
                <a:tc>
                  <a:txBody>
                    <a:bodyPr/>
                    <a:lstStyle/>
                    <a:p>
                      <a:pPr algn="l" fontAlgn="t"/>
                      <a:r>
                        <a:rPr lang="en-US" sz="1600" b="1" i="0" u="none" strike="noStrike" dirty="0">
                          <a:solidFill>
                            <a:srgbClr val="126AD4"/>
                          </a:solidFill>
                          <a:latin typeface="Calibri"/>
                        </a:rPr>
                        <a:t>Processing Aid-pa 20 ,</a:t>
                      </a:r>
                      <a:r>
                        <a:rPr lang="en-US" sz="1600" b="1" i="0" u="none" strike="noStrike" dirty="0" err="1" smtClean="0">
                          <a:solidFill>
                            <a:srgbClr val="126AD4"/>
                          </a:solidFill>
                          <a:latin typeface="Calibri"/>
                        </a:rPr>
                        <a:t>kaneka</a:t>
                      </a:r>
                      <a:r>
                        <a:rPr lang="en-US" sz="1600" b="1" i="0" u="none" strike="noStrike" dirty="0" smtClean="0">
                          <a:solidFill>
                            <a:srgbClr val="126AD4"/>
                          </a:solidFill>
                          <a:latin typeface="Calibri"/>
                        </a:rPr>
                        <a:t> (Japan)</a:t>
                      </a:r>
                      <a:endParaRPr lang="en-US" sz="1600" b="1" i="0" u="none" strike="noStrike" dirty="0">
                        <a:solidFill>
                          <a:srgbClr val="126AD4"/>
                        </a:solidFill>
                        <a:latin typeface="Calibri"/>
                      </a:endParaRPr>
                    </a:p>
                  </a:txBody>
                  <a:tcPr marL="7620" marR="7620" marT="7620" marB="0">
                    <a:lnL>
                      <a:noFill/>
                    </a:lnL>
                    <a:lnR>
                      <a:noFill/>
                    </a:lnR>
                    <a:lnT>
                      <a:noFill/>
                    </a:lnT>
                    <a:lnB>
                      <a:noFill/>
                    </a:lnB>
                  </a:tcPr>
                </a:tc>
                <a:tc>
                  <a:txBody>
                    <a:bodyPr/>
                    <a:lstStyle/>
                    <a:p>
                      <a:pPr algn="l" fontAlgn="ctr"/>
                      <a:r>
                        <a:rPr lang="en-US" sz="1400" b="1" i="0" u="none" strike="noStrike" dirty="0">
                          <a:latin typeface="Calibri"/>
                        </a:rPr>
                        <a:t>2--3</a:t>
                      </a:r>
                    </a:p>
                  </a:txBody>
                  <a:tcPr marL="7620" marR="7620" marT="7620" marB="0" anchor="ctr">
                    <a:lnL>
                      <a:noFill/>
                    </a:lnL>
                    <a:lnR>
                      <a:noFill/>
                    </a:lnR>
                    <a:lnT>
                      <a:noFill/>
                    </a:lnT>
                    <a:lnB>
                      <a:noFill/>
                    </a:lnB>
                  </a:tcPr>
                </a:tc>
                <a:extLst>
                  <a:ext uri="{0D108BD9-81ED-4DB2-BD59-A6C34878D82A}">
                    <a16:rowId xmlns:a16="http://schemas.microsoft.com/office/drawing/2014/main" val="10005"/>
                  </a:ext>
                </a:extLst>
              </a:tr>
              <a:tr h="301398">
                <a:tc>
                  <a:txBody>
                    <a:bodyPr/>
                    <a:lstStyle/>
                    <a:p>
                      <a:pPr algn="l" fontAlgn="ctr"/>
                      <a:r>
                        <a:rPr lang="en-US" sz="1600" b="1" i="0" u="none" strike="noStrike" dirty="0">
                          <a:solidFill>
                            <a:srgbClr val="126AD4"/>
                          </a:solidFill>
                          <a:latin typeface="Calibri"/>
                        </a:rPr>
                        <a:t>UV </a:t>
                      </a:r>
                      <a:r>
                        <a:rPr lang="en-US" sz="1600" b="1" i="0" u="none" strike="noStrike" dirty="0" err="1">
                          <a:solidFill>
                            <a:srgbClr val="126AD4"/>
                          </a:solidFill>
                          <a:latin typeface="Calibri"/>
                        </a:rPr>
                        <a:t>tex</a:t>
                      </a:r>
                      <a:r>
                        <a:rPr lang="en-US" sz="1600" b="1" i="0" u="none" strike="noStrike" dirty="0">
                          <a:solidFill>
                            <a:srgbClr val="126AD4"/>
                          </a:solidFill>
                          <a:latin typeface="Calibri"/>
                        </a:rPr>
                        <a:t> </a:t>
                      </a:r>
                    </a:p>
                  </a:txBody>
                  <a:tcPr marL="7620" marR="7620" marT="7620" marB="0" anchor="ctr">
                    <a:lnL>
                      <a:noFill/>
                    </a:lnL>
                    <a:lnR>
                      <a:noFill/>
                    </a:lnR>
                    <a:lnT>
                      <a:noFill/>
                    </a:lnT>
                    <a:lnB>
                      <a:noFill/>
                    </a:lnB>
                  </a:tcPr>
                </a:tc>
                <a:tc>
                  <a:txBody>
                    <a:bodyPr/>
                    <a:lstStyle/>
                    <a:p>
                      <a:pPr algn="l" fontAlgn="ctr"/>
                      <a:r>
                        <a:rPr lang="en-US" sz="1400" b="1" i="0" u="none" strike="noStrike" dirty="0">
                          <a:latin typeface="Calibri"/>
                        </a:rPr>
                        <a:t>0.020--0025</a:t>
                      </a:r>
                    </a:p>
                  </a:txBody>
                  <a:tcPr marL="7620" marR="7620" marT="7620" marB="0" anchor="ctr">
                    <a:lnL>
                      <a:noFill/>
                    </a:lnL>
                    <a:lnR>
                      <a:noFill/>
                    </a:lnR>
                    <a:lnT>
                      <a:noFill/>
                    </a:lnT>
                    <a:lnB>
                      <a:noFill/>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10269</TotalTime>
  <Words>252</Words>
  <Application>Microsoft Office PowerPoint</Application>
  <PresentationFormat>On-screen Show (16:9)</PresentationFormat>
  <Paragraphs>83</Paragraphs>
  <Slides>12</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Agency FB</vt:lpstr>
      <vt:lpstr>Arial</vt:lpstr>
      <vt:lpstr>Arial Black</vt:lpstr>
      <vt:lpstr>Arial Unicode MS</vt:lpstr>
      <vt:lpstr>Calibri</vt:lpstr>
      <vt:lpstr>Dotum</vt:lpstr>
      <vt:lpstr>Eras Bold ITC</vt:lpstr>
      <vt:lpstr>Georgia</vt:lpstr>
      <vt:lpstr>Harrington</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PROJECTS</vt:lpstr>
      <vt:lpstr>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Hamza</cp:lastModifiedBy>
  <cp:revision>309</cp:revision>
  <dcterms:created xsi:type="dcterms:W3CDTF">2018-12-25T12:28:15Z</dcterms:created>
  <dcterms:modified xsi:type="dcterms:W3CDTF">2021-01-30T08:30:22Z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2018-12-25T00:00:00Z</vt:filetime>
  </property>
  <property fmtid="{D5CDD505-2E9C-101B-9397-08002B2CF9AE}" pid="3" name="LastSaved">
    <vt:filetime>2018-12-25T00:00:00Z</vt:filetime>
  </property>
</Properties>
</file>